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</p:sldMasterIdLst>
  <p:notesMasterIdLst>
    <p:notesMasterId r:id="rId34"/>
  </p:notesMasterIdLst>
  <p:sldIdLst>
    <p:sldId id="256" r:id="rId4"/>
    <p:sldId id="257" r:id="rId5"/>
    <p:sldId id="284" r:id="rId6"/>
    <p:sldId id="259" r:id="rId7"/>
    <p:sldId id="260" r:id="rId8"/>
    <p:sldId id="261" r:id="rId9"/>
    <p:sldId id="262" r:id="rId10"/>
    <p:sldId id="263" r:id="rId11"/>
    <p:sldId id="286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5" r:id="rId30"/>
    <p:sldId id="281" r:id="rId31"/>
    <p:sldId id="282" r:id="rId32"/>
    <p:sldId id="283" r:id="rId33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Не преодолели минимальный балл,5</c:v>
                </c:pt>
                <c:pt idx="1">
                  <c:v>Средний тестовый балл,%</c:v>
                </c:pt>
                <c:pt idx="2">
                  <c:v>Получили от 81 до 99 баллов,%</c:v>
                </c:pt>
                <c:pt idx="3">
                  <c:v>Получили 100 баллов, чел.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10.95</c:v>
                </c:pt>
                <c:pt idx="1">
                  <c:v>57.24</c:v>
                </c:pt>
                <c:pt idx="2">
                  <c:v>7.3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2020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Не преодолели минимальный балл,5</c:v>
                </c:pt>
                <c:pt idx="1">
                  <c:v>Средний тестовый балл,%</c:v>
                </c:pt>
                <c:pt idx="2">
                  <c:v>Получили от 81 до 99 баллов,%</c:v>
                </c:pt>
                <c:pt idx="3">
                  <c:v>Получили 100 баллов, чел.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11.74</c:v>
                </c:pt>
                <c:pt idx="1">
                  <c:v>59.07</c:v>
                </c:pt>
                <c:pt idx="2">
                  <c:v>9.98</c:v>
                </c:pt>
                <c:pt idx="3">
                  <c:v>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Не преодолели минимальный балл,5</c:v>
                </c:pt>
                <c:pt idx="1">
                  <c:v>Средний тестовый балл,%</c:v>
                </c:pt>
                <c:pt idx="2">
                  <c:v>Получили от 81 до 99 баллов,%</c:v>
                </c:pt>
                <c:pt idx="3">
                  <c:v>Получили 100 баллов, чел.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11.64</c:v>
                </c:pt>
                <c:pt idx="1">
                  <c:v>58.28</c:v>
                </c:pt>
                <c:pt idx="2">
                  <c:v>7.24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782144"/>
        <c:axId val="43682816"/>
      </c:barChart>
      <c:catAx>
        <c:axId val="43782144"/>
        <c:scaling>
          <c:orientation val="minMax"/>
        </c:scaling>
        <c:delete val="0"/>
        <c:axPos val="b"/>
        <c:majorTickMark val="out"/>
        <c:minorTickMark val="none"/>
        <c:tickLblPos val="nextTo"/>
        <c:crossAx val="43682816"/>
        <c:crosses val="autoZero"/>
        <c:auto val="1"/>
        <c:lblAlgn val="ctr"/>
        <c:lblOffset val="100"/>
        <c:noMultiLvlLbl val="0"/>
      </c:catAx>
      <c:valAx>
        <c:axId val="436828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3782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117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118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119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120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655DE67A-D5A5-4062-BF80-BC2EC7D4825F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512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3884760" y="8685360"/>
            <a:ext cx="2969640" cy="4550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marL="215640" indent="-215280" algn="r">
              <a:lnSpc>
                <a:spcPct val="100000"/>
              </a:lnSpc>
              <a:tabLst>
                <a:tab pos="0" algn="l"/>
              </a:tabLst>
            </a:pPr>
            <a:fld id="{0492E048-093C-4B10-BAAC-EDF2CA783546}" type="slidenum">
              <a:rPr lang="ru-RU" sz="1200" b="0" strike="noStrike" spc="-1">
                <a:solidFill>
                  <a:srgbClr val="000000"/>
                </a:solidFill>
                <a:latin typeface="Times New Roman"/>
                <a:ea typeface="Segoe UI"/>
              </a:rPr>
              <a:t>15</a:t>
            </a:fld>
            <a:endParaRPr lang="ru-RU" sz="1200" b="0" strike="noStrike" spc="-1">
              <a:latin typeface="Arial"/>
            </a:endParaRPr>
          </a:p>
        </p:txBody>
      </p:sp>
      <p:sp>
        <p:nvSpPr>
          <p:cNvPr id="191" name="PlaceHolder 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1640" cy="3428640"/>
          </a:xfrm>
          <a:prstGeom prst="rect">
            <a:avLst/>
          </a:prstGeom>
        </p:spPr>
      </p:sp>
      <p:sp>
        <p:nvSpPr>
          <p:cNvPr id="192" name="PlaceHolder 3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7" name="PlaceHolder 5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3"/>
          <p:cNvSpPr>
            <a:spLocks noGrp="1"/>
          </p:cNvSpPr>
          <p:nvPr>
            <p:ph type="body"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4"/>
          <p:cNvSpPr>
            <a:spLocks noGrp="1"/>
          </p:cNvSpPr>
          <p:nvPr>
            <p:ph type="body"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3" name="PlaceHolder 6"/>
          <p:cNvSpPr>
            <a:spLocks noGrp="1"/>
          </p:cNvSpPr>
          <p:nvPr>
            <p:ph type="body"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7"/>
          <p:cNvSpPr>
            <a:spLocks noGrp="1"/>
          </p:cNvSpPr>
          <p:nvPr>
            <p:ph type="body"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</p:spPr>
        <p:txBody>
          <a:bodyPr lIns="0" tIns="0" rIns="0" bIns="0">
            <a:normAutofit fontScale="7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880" cy="1142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440" cy="4525200"/>
          </a:xfrm>
          <a:prstGeom prst="rect">
            <a:avLst/>
          </a:prstGeom>
        </p:spPr>
        <p:txBody>
          <a:bodyPr lIns="0" tIns="0" rIns="0" bIns="0">
            <a:normAutofit fontScale="97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440" cy="4525200"/>
          </a:xfrm>
          <a:prstGeom prst="rect">
            <a:avLst/>
          </a:prstGeom>
        </p:spPr>
        <p:txBody>
          <a:bodyPr lIns="0" tIns="0" rIns="0" bIns="0">
            <a:normAutofit fontScale="97000"/>
          </a:bodyPr>
          <a:lstStyle/>
          <a:p>
            <a:pPr marL="432000" indent="-324000" algn="ctr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 algn="ctr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 algn="ctr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 algn="ctr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 algn="ctr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s://viro.edu.ru/index.php/2013-08-29-06-43-09/redaktsionno-izdatelskaya-deyatelnost/izdaniya?start=8" TargetMode="Externa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ipi.ru/ege/demoversii-specifikacii-kodifikatory#!/tab/151883967-9" TargetMode="External"/><Relationship Id="rId2" Type="http://schemas.openxmlformats.org/officeDocument/2006/relationships/hyperlink" Target="https://vk.com/wall-193599216_604" TargetMode="Externa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video-36510627_456239710" TargetMode="Externa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club193599216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1840680" y="188640"/>
            <a:ext cx="7195680" cy="863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>
                <a:solidFill>
                  <a:srgbClr val="193771"/>
                </a:solidFill>
                <a:latin typeface="Calibri Light"/>
              </a:rPr>
              <a:t>Автономное образовательное учреждение Вологодской области дополнительного профессионального образования </a:t>
            </a:r>
            <a:r>
              <a:t/>
            </a:r>
            <a:br/>
            <a:r>
              <a:rPr lang="ru-RU" sz="1800" b="1" strike="noStrike" spc="-1">
                <a:solidFill>
                  <a:srgbClr val="193771"/>
                </a:solidFill>
                <a:latin typeface="Calibri Light"/>
              </a:rPr>
              <a:t>«Вологодский  институт развития образования»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22" name="CustomShape 2"/>
          <p:cNvSpPr/>
          <p:nvPr/>
        </p:nvSpPr>
        <p:spPr>
          <a:xfrm>
            <a:off x="288360" y="2221560"/>
            <a:ext cx="8854920" cy="4635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 algn="ct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2060"/>
                </a:solidFill>
                <a:latin typeface="Calibri Light"/>
              </a:rPr>
              <a:t>Курныгина Ирина Александровна, </a:t>
            </a: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2060"/>
                </a:solidFill>
                <a:latin typeface="Calibri Light"/>
              </a:rPr>
              <a:t>методист сектора предметных областей </a:t>
            </a:r>
            <a:endParaRPr lang="ru-RU" sz="1800" b="0" strike="noStrike" spc="-1">
              <a:latin typeface="Arial"/>
            </a:endParaRPr>
          </a:p>
          <a:p>
            <a:pPr marL="343080" indent="-342360" algn="r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2060"/>
                </a:solidFill>
                <a:latin typeface="Calibri Light"/>
              </a:rPr>
              <a:t>ЦНППМПР  АОУ ВО ДПО «ВИРО» 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123" name="Picture 6" descr="логотип_1"/>
          <p:cNvPicPr/>
          <p:nvPr/>
        </p:nvPicPr>
        <p:blipFill>
          <a:blip r:embed="rId2"/>
          <a:stretch/>
        </p:blipFill>
        <p:spPr>
          <a:xfrm>
            <a:off x="277200" y="519840"/>
            <a:ext cx="1475640" cy="1064880"/>
          </a:xfrm>
          <a:prstGeom prst="rect">
            <a:avLst/>
          </a:prstGeom>
          <a:ln w="0">
            <a:noFill/>
          </a:ln>
        </p:spPr>
      </p:pic>
      <p:pic>
        <p:nvPicPr>
          <p:cNvPr id="124" name="Picture 7" descr="074"/>
          <p:cNvPicPr/>
          <p:nvPr/>
        </p:nvPicPr>
        <p:blipFill>
          <a:blip r:embed="rId3"/>
          <a:stretch/>
        </p:blipFill>
        <p:spPr>
          <a:xfrm>
            <a:off x="122040" y="3285000"/>
            <a:ext cx="4665240" cy="3455640"/>
          </a:xfrm>
          <a:prstGeom prst="rect">
            <a:avLst/>
          </a:prstGeom>
          <a:ln w="38100">
            <a:solidFill>
              <a:schemeClr val="bg1"/>
            </a:solidFill>
            <a:miter/>
          </a:ln>
        </p:spPr>
      </p:pic>
      <p:pic>
        <p:nvPicPr>
          <p:cNvPr id="125" name="Picture 6" descr="логотип_1"/>
          <p:cNvPicPr/>
          <p:nvPr/>
        </p:nvPicPr>
        <p:blipFill>
          <a:blip r:embed="rId2"/>
          <a:stretch/>
        </p:blipFill>
        <p:spPr>
          <a:xfrm>
            <a:off x="141840" y="180000"/>
            <a:ext cx="1623960" cy="1449000"/>
          </a:xfrm>
          <a:prstGeom prst="rect">
            <a:avLst/>
          </a:prstGeom>
          <a:ln w="0">
            <a:noFill/>
          </a:ln>
        </p:spPr>
      </p:pic>
      <p:sp>
        <p:nvSpPr>
          <p:cNvPr id="126" name="CustomShape 3"/>
          <p:cNvSpPr/>
          <p:nvPr/>
        </p:nvSpPr>
        <p:spPr>
          <a:xfrm>
            <a:off x="1259640" y="1224720"/>
            <a:ext cx="7867440" cy="1553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Calibri"/>
                <a:ea typeface="DejaVu Sans"/>
              </a:rPr>
              <a:t>Повышение качества преподавания учебного предмета «Обществознание» и подготовки обучающихся с учетом результатов ГИА-11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Calibri"/>
                <a:ea typeface="DejaVu Sans"/>
              </a:rPr>
              <a:t>в 2021 году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27" name="Picture 6" descr="логотип_1"/>
          <p:cNvPicPr/>
          <p:nvPr/>
        </p:nvPicPr>
        <p:blipFill>
          <a:blip r:embed="rId2"/>
          <a:stretch/>
        </p:blipFill>
        <p:spPr>
          <a:xfrm>
            <a:off x="107640" y="116640"/>
            <a:ext cx="1623960" cy="1449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>
                <a:solidFill>
                  <a:srgbClr val="C00000"/>
                </a:solidFill>
                <a:latin typeface="Times New Roman"/>
              </a:rPr>
              <a:t>Проблемы в подготовке учащихся 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72500" lnSpcReduction="10000"/>
          </a:bodyPr>
          <a:lstStyle/>
          <a:p>
            <a:pPr algn="just"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Объяснять внутренние и внешние связи (причинно-следственные и функциональные) изученных социальных объектов. Раскрывать на примерах изученные теоретические положения и понятия социально- экономических и гуманитарных наук. 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Объяснять внутренние и внешние связи (причинно-следственные и функциональные) изученных социальных объектов. Оценивать действия субъектов социальной жизни, включая личность, группы, организации, с точки зрения социальных норм, экономической рациональности. Формулировать на основе приобретенных обществоведческих знаний собственные суждения и аргументы по определенным проблемам.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Раскрывать на примерах изученные теоретические положения и понятия социально-экономических и гуманитарных наук (задание, предполагающее раскрытие теоретических положений на примерах).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</a:rPr>
              <a:t>Применять социально-экономические и гуманитарные знания в процессе решения познавательных задач по актуальным социальным проблемам  (задание – задача).</a:t>
            </a:r>
            <a:endParaRPr lang="ru-RU" sz="26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6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Подготавливать аннотацию, рецензию, реферат, творческую работу (задание на  составление плана доклада по определенной  теме).</a:t>
            </a:r>
            <a:r>
              <a:rPr lang="ru-RU" sz="2600" b="0" strike="noStrike" spc="-1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ru-RU" sz="26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endParaRPr lang="ru-RU" sz="2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600" b="0" strike="noStrike" spc="-1">
              <a:latin typeface="Arial"/>
            </a:endParaRPr>
          </a:p>
          <a:p>
            <a:pPr>
              <a:lnSpc>
                <a:spcPct val="100000"/>
              </a:lnSpc>
              <a:tabLst>
                <a:tab pos="0" algn="l"/>
              </a:tabLst>
            </a:pPr>
            <a:endParaRPr lang="ru-RU" sz="2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Меры по повышению качества обществоведческого образования школьников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1</a:t>
            </a: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. Детально изучать: 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Кодификатор элементов содержания по обществознанию.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Спецификацию экзаменационной работы по обществознанию.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Критерии выполнения задания.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Схему оценивания заданий</a:t>
            </a: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. 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2. Обратить внимание: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Учебники и учебные пособия, которые используются при подготовке к ЕГЭ.</a:t>
            </a:r>
            <a:endParaRPr lang="ru-RU" sz="2400" b="0" strike="noStrike" spc="-1">
              <a:latin typeface="Arial"/>
            </a:endParaRPr>
          </a:p>
          <a:p>
            <a:pPr marL="216000" indent="-216000" algn="just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Обращение к социальному опыту, применение практико-ориентированных заданий.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Меры по повышению качества обществоведческого образования школьников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200" b="1" strike="noStrike" spc="-1">
                <a:solidFill>
                  <a:srgbClr val="000000"/>
                </a:solidFill>
                <a:latin typeface="Times New Roman"/>
              </a:rPr>
              <a:t>3. Проведение диагностических работ.</a:t>
            </a:r>
            <a:endParaRPr lang="ru-RU" sz="2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200" b="0" strike="noStrike" spc="-1">
                <a:solidFill>
                  <a:srgbClr val="000000"/>
                </a:solidFill>
                <a:latin typeface="Times New Roman"/>
              </a:rPr>
              <a:t>Диагностика может быть проведена как в начале 10 класса, так и перед началом изучения каждого тематического блока курса. За основу диагностики целесообразно взять перечень элементов содержания, проверяемых на ЕГЭ по обществознанию, и особое внимание уделить качеству освоения разделов «Экономика», «Политика», «Право». Рекомендуем на основе устного собеседования и/или выполнения тематических заданий по каждому тематическому блоку выявить элементы содержания, освоенные хотя бы на уровне распознания понятий по признакам/проявлениям, определения признаков ключевых понятий и функций социальных объектов, а также вопросы, которые не освоены в принципе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.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Меры по повышению качества обществоведческого образования школьников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5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4.  Проведение пробных ЕГЭ в образовательной организации.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5. Выбор индивидуальной или групповой формы организации учебной деятельности.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6. Индивидуальные пробелы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в предметной подготовке обучающихся могут быть компенсированы за счет дополнительных занятий во внеурочное время, выдачи обучающимся индивидуальных заданий по повторению конкретного учебного материала к определенному уроку и обращения к ранее изученному в процессе освоения нового материала.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7. Наличие одинаковых существенных пробелов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в предметной подготовке у значительного числа обучающихся класса требует определенной корректировки основной образовательной программы.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7. Больше внимания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уделять обсуждению событий общественной жизни с использованием теоретических понятий, а также различные активные творческие формы занятий:  дискуссии, деловые игры, круглые столы и т.д.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Меры по повышению качества обществоведческого образования школьников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5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8. Развитие метапредметных умений.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9. Необходимо объяснять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школьникам структуру различных заданий экзаменационной работы, отрабатывать навыки распознавания этой структуры в определенных заданиях. Школьник должен видеть, что в одном случае от него требуется привести пример, а в другом – дать ответ, привести пояснение, указать признак и т.п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Bef>
                <a:spcPts val="479"/>
              </a:spcBef>
              <a:tabLst>
                <a:tab pos="0" algn="l"/>
              </a:tabLst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10.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Необходимо школьникам давать установку на написание работы разборчивым, четким почерком, правильно обозначать номера заданий. Последнее особенно актуально в отношении эссе и заданий по тексту. 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CustomShape 1"/>
          <p:cNvSpPr/>
          <p:nvPr/>
        </p:nvSpPr>
        <p:spPr>
          <a:xfrm>
            <a:off x="179280" y="260280"/>
            <a:ext cx="8064360" cy="64728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b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2720" algn="l"/>
                <a:tab pos="10782000" algn="l"/>
              </a:tabLst>
            </a:pPr>
            <a:r>
              <a:rPr lang="ru-RU" sz="2000" b="1" strike="noStrike" spc="-1">
                <a:solidFill>
                  <a:srgbClr val="C00000"/>
                </a:solidFill>
                <a:latin typeface="Arial"/>
                <a:ea typeface="DejaVu Sans"/>
              </a:rPr>
              <a:t>Адресные рекомендации по организации обучения обучающихся с разным уровнем предметной подготовки</a:t>
            </a:r>
            <a:endParaRPr lang="ru-RU" sz="2000" b="0" strike="noStrike" spc="-1">
              <a:latin typeface="Arial"/>
            </a:endParaRPr>
          </a:p>
        </p:txBody>
      </p:sp>
      <p:graphicFrame>
        <p:nvGraphicFramePr>
          <p:cNvPr id="158" name="Table 2"/>
          <p:cNvGraphicFramePr/>
          <p:nvPr/>
        </p:nvGraphicFramePr>
        <p:xfrm>
          <a:off x="179280" y="1157400"/>
          <a:ext cx="8643960" cy="5488630"/>
        </p:xfrm>
        <a:graphic>
          <a:graphicData uri="http://schemas.openxmlformats.org/drawingml/2006/table">
            <a:tbl>
              <a:tblPr/>
              <a:tblGrid>
                <a:gridCol w="217440"/>
                <a:gridCol w="1654200"/>
                <a:gridCol w="6772320"/>
              </a:tblGrid>
              <a:tr h="1311120"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lang="ru-RU" sz="16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Группа с низким уровнем подготовки.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lang="ru-RU" sz="16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Коррекционная работа, направленная на ликвидацию пробелов в знаниях и умениях по каждому учебному разделу курса обществознания 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Технологии обучения по индивидуальным образовательным маршрутам, технологии формирующего оценивания, технологии полного усвоения знаний.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</a:tr>
              <a:tr h="1309680"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D0D4E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Группа с базовым уровнем подготовки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D0D4E4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Диагностические работы, методические рекомендации для самостоятельной работы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Технологии коллективного способа обучения, критического мышления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endParaRPr lang="ru-RU" sz="16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D0D4E4"/>
                    </a:solidFill>
                  </a:tcPr>
                </a:tc>
              </a:tr>
              <a:tr h="1677960"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Группа с повышенным уровнем подготовки.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Создание условий для развития способностей обучающихся самостоятельно встраивать новые знания, открываемые при освоении нового учебного материала в систему имеющихся знаний, свободно оперируя системой понятий, методами познания</a:t>
                      </a:r>
                      <a:endParaRPr lang="ru-RU" sz="16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6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Технологии обучения: проблемного, проблемно-модульного обучения, решения исследовательских задач, обучения по индивидуальным образовательным маршрутам </a:t>
                      </a:r>
                      <a:endParaRPr lang="ru-RU" sz="16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</a:tr>
              <a:tr h="1189080"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lang="ru-RU" sz="1800" b="1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Высокобалльники. </a:t>
                      </a:r>
                      <a:endParaRPr lang="ru-RU" sz="1800" b="0" strike="noStrike" spc="-1">
                        <a:latin typeface="Arial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93000"/>
                        </a:lnSpc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  <a:tab pos="10332720" algn="l"/>
                          <a:tab pos="10782000" algn="l"/>
                        </a:tabLst>
                      </a:pP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Следует обратить внимание на необходимость совершенствования некоторых умений, необходимых для успешного образования по данному профилю (например, умений формулировать аргументы, анализировать обществоведческую ситуацию</a:t>
                      </a:r>
                      <a:r>
                        <a:rPr lang="ru-RU" sz="1800" b="0" strike="noStrike" spc="-1">
                          <a:solidFill>
                            <a:srgbClr val="000000"/>
                          </a:solidFill>
                          <a:latin typeface="Arial"/>
                          <a:ea typeface="Times New Roman"/>
                        </a:rPr>
                        <a:t>)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2880">
                      <a:solidFill>
                        <a:srgbClr val="526DB0"/>
                      </a:solidFill>
                    </a:lnL>
                    <a:lnR w="2880">
                      <a:solidFill>
                        <a:srgbClr val="526DB0"/>
                      </a:solidFill>
                    </a:lnR>
                    <a:lnT w="2880">
                      <a:solidFill>
                        <a:srgbClr val="526DB0"/>
                      </a:solidFill>
                    </a:lnT>
                    <a:lnB w="2880">
                      <a:solidFill>
                        <a:srgbClr val="526DB0"/>
                      </a:solidFill>
                    </a:lnB>
                    <a:solidFill>
                      <a:srgbClr val="E9EB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0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Содержательные элементы, на которые необходимо обратить внимание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«Природное и общественное в человеке (Человек как результат биологической и социокультурной эволюции)»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: общие черты и черты различия человека и животного; характеристики индивида; биологические, социальные и духовные потребности человека; задатки и способности человека; личность (социальные качества человека, их формирование и развитие).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«Системное строение общества: элементы и подсистемы»: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подсистемы (социальная, экономическая, политическая и духовная) общества и социальные институты.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«Основные институты общества»: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понятие, функции основных социальных институтов.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«Понятие культуры. Формы и разновидности культуры»: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формы (области) культуры, виды культуры (материальная и духовная культура; народная, массовая и элитарная культура).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«Многовариантность общественного развития (типы обществ)»: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процессы глобализации.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«Угрозы XXIв. (глобальные проблемы)»: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экологические, демографические, проблема «Север–Юг», проблема развязывания новой мировой войны и др.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«Экономические системы»: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основные вопросы экономики, рыночная и смешанные экономические системы, собственность (частная, государственная, акционерная и другие формы собственности).</a:t>
            </a:r>
            <a:endParaRPr lang="ru-RU" sz="1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«Рынок и рыночный механизм. Спрос и предложение»: </a:t>
            </a: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спрос, закон спроса; предложение, закон предложения; ценовые и неценовые факторы формирования спроса и предложения.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0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Содержательные элементы, на которые необходимо обратить внимание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2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«Роль государства в экономике»: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принятие экономического законодательства и контроль над исполнением правовых норм всеми участниками экономической деятельности, организация производства общественных благ, защита конкуренции, обеспечение социальных гарантий населению, борьба с безработицей; ограничение вредных воздействий экономической деятельности граждан и фирм на окружающую среду, смягчение последствий экономических кризисов, создание условий экономического роста и др.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«Налоги»: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понятие и примеры прямых и косвенных налогов, системы налогообложения; функции налогов. Федеральные, региональные и местные налоги в Российской Федерации.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«Государственный бюджет»: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статьи дохода и расхода, уровни государственного бюджета в Российской Федерации, функции государственного бюджета, профицит и дефицит государственного бюджета.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«Социальные группы»: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социальные группы, выделяемые по различным основаниям.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«Виды социальных норм»: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признаки социальных норм и их виды (правовые, моральные, эстетические, политические, религиозные и др.)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0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Содержательные элементы, на которые необходимо обратить внимание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«Отклоняющееся поведение и его типы»: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позитивное и негативное отклонение, наиболее опасные формы отклоняющегося поведения (алкоголизм, наркомания, преступность и др.)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«Социализация индивида»: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социализация и ее этапы, агенты социализации.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«Семья и брак»: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типы семей в зависимости от численного состава: нуклеарные и расширенные; типы семей по характеру распределения домашних обязанностей: патриархальные (традиционные) и демократические (партнерские, эгалитарные).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«Государство, его функции»: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понятие, признаки и функции государства; форма государства (формы правления, формы государственного (территориального)устройства, политические режимы).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</a:rPr>
              <a:t>«Органы государственной власти Российской Федерации»: 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Федеральное Собрание Российской Федерации, его структура и полномочия каждой палаты; Правительство Российской Федерации его компетенция; полномочия Президента Российской Федерации.(</a:t>
            </a:r>
            <a:r>
              <a:rPr lang="ru-RU" sz="1800" b="0" i="1" strike="noStrike" spc="-1">
                <a:solidFill>
                  <a:srgbClr val="000000"/>
                </a:solidFill>
                <a:latin typeface="Times New Roman"/>
              </a:rPr>
              <a:t>использовать непосредственно тексты глав 4–6 Конституции РФ.)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0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Содержательные элементы, на которые необходимо обратить внимание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«Федеративное устройство Российской Федерации»: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принципы федеративного устройства Российской Федерации, разделение полномочий между федеральным центром и субъектами Федерации.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 главы 3 Конституции РФ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«Право в системе социальных норм»: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понятие и признаки права, роль права в жизни общества и государства.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«Система российского права»: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нормы и источники (формы) права, основные отрасли российского права.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«Конституция Российской Федерации. Основы конституционного строя Российской Федерации</a:t>
            </a:r>
            <a:r>
              <a:rPr lang="ru-RU" sz="2000" b="1" i="1" strike="noStrike" spc="-1">
                <a:solidFill>
                  <a:srgbClr val="000000"/>
                </a:solidFill>
                <a:latin typeface="Times New Roman"/>
              </a:rPr>
              <a:t>».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тексты глав 1 и 2 Конституции РФ.)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«Имущественные и неимущественные права»: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понятие и объекты имущественных прав, личные неимущественные права, нематериальные блага, основные способы защиты гражданских прав.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 статьи 11, а также глав 6 и 8 Гражданского кодекса РФ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)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x-none" sz="3600" b="1" strike="noStrike" spc="-1">
                <a:solidFill>
                  <a:srgbClr val="C00000"/>
                </a:solidFill>
                <a:latin typeface="Times New Roman"/>
              </a:rPr>
              <a:t>Количество участников ЕГЭ по учебному предмету (за 3 года)</a:t>
            </a:r>
            <a:endParaRPr lang="ru-RU" sz="3600" b="0" strike="noStrike" spc="-1">
              <a:latin typeface="Arial"/>
            </a:endParaRPr>
          </a:p>
        </p:txBody>
      </p:sp>
      <p:graphicFrame>
        <p:nvGraphicFramePr>
          <p:cNvPr id="129" name="Table 2"/>
          <p:cNvGraphicFramePr/>
          <p:nvPr>
            <p:extLst>
              <p:ext uri="{D42A27DB-BD31-4B8C-83A1-F6EECF244321}">
                <p14:modId xmlns:p14="http://schemas.microsoft.com/office/powerpoint/2010/main" val="2402357802"/>
              </p:ext>
            </p:extLst>
          </p:nvPr>
        </p:nvGraphicFramePr>
        <p:xfrm>
          <a:off x="426240" y="1935360"/>
          <a:ext cx="8334360" cy="2600098"/>
        </p:xfrm>
        <a:graphic>
          <a:graphicData uri="http://schemas.openxmlformats.org/drawingml/2006/table">
            <a:tbl>
              <a:tblPr/>
              <a:tblGrid>
                <a:gridCol w="1085760"/>
                <a:gridCol w="1590840"/>
                <a:gridCol w="936720"/>
                <a:gridCol w="1800000"/>
                <a:gridCol w="1008000"/>
                <a:gridCol w="1913040"/>
              </a:tblGrid>
              <a:tr h="349200">
                <a:tc gridSpan="2"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5076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r>
                        <a:rPr lang="en-US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r>
                        <a:rPr lang="en-US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202</a:t>
                      </a:r>
                      <a:r>
                        <a:rPr lang="en-US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960480"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</a:t>
                      </a:r>
                      <a:r>
                        <a:rPr lang="ru-RU" sz="24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</a:p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</a:t>
                      </a: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% от общего числа участников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Кол.</a:t>
                      </a:r>
                    </a:p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чел</a:t>
                      </a: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% от общего числа участников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Кол. чел.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37144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% от общего числа участников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376200"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2337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42,62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2045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42,41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2182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0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42,19</a:t>
                      </a:r>
                      <a:endParaRPr lang="ru-RU" sz="20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 fontScale="80500" lnSpcReduction="10000"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Содержательные элементы, на которые необходимо обратить внимание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8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«Порядок приема на работу. Порядок заключения и расторжения трудового договора»: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права и обязанности работника, права и обязанности работодателя, дисциплинарные взыскания, основания прекращения трудового договора.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тексты статей 20–22, а также глав 11, 13, 19 и 30 Трудового кодекса РФ.)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«Правовое регулирование отношений супругов. Порядок и условия заключения и расторжения брака»: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родство и брак, условия и заключения брака, режим имущества супругов, прекращение брака.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тексты глав 3, 4, 6–8 Семейного кодекса РФ.)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«Права и обязанности налогоплательщика».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тексты статей 21 и 23 Налогового кодекса РФ.)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«Правоохранительные органы. Судебная система»: </a:t>
            </a: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задачи и структура правоохранительных судебная система РФ. </a:t>
            </a:r>
            <a:r>
              <a:rPr lang="ru-RU" sz="2000" b="0" i="1" strike="noStrike" spc="-1">
                <a:solidFill>
                  <a:srgbClr val="000000"/>
                </a:solidFill>
                <a:latin typeface="Times New Roman"/>
              </a:rPr>
              <a:t>(использовать непосредственно текст главы 7 Конституции РФ.)</a:t>
            </a:r>
            <a:endParaRPr lang="ru-RU" sz="2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Подготовка к ЕГЭ по обществознанию 2022 года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70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Повышение качества подготовки обучающихся к ГИА по обществознанию с учетом результатов оценочных процедур / Серия «На пути к эффективной школе»/ Н.В. Дрянных, Е.Н. Резико; Департамент образования Вологодской области, Вологодский институт развития образования. – Вологда: ВИРО, 2020.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1800" b="0" u="sng" strike="noStrike" spc="-1">
                <a:solidFill>
                  <a:srgbClr val="0000FF"/>
                </a:solidFill>
                <a:uFillTx/>
                <a:latin typeface="Times New Roman"/>
                <a:hlinkClick r:id="rId2"/>
              </a:rPr>
              <a:t>https://viro.edu.ru/index.php/2013-08-29-06-43-09/redaktsionno-izdatelskaya-deyatelnost/izdaniya?start=8</a:t>
            </a: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Сборник содержит теоретический материал по подготовке обучающихся к ГИА, проведению элективных и практических курсов по обществознанию.</a:t>
            </a:r>
            <a:r>
              <a:t/>
            </a:r>
            <a:br/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Пособие предназначено для преподавателей образовательных организаций, преподающих обществознание. Может быть использовано как для работы во время уроков обществознания, так и для организации подготовки к всероссийским проверочным работам</a:t>
            </a:r>
            <a:r>
              <a:rPr lang="ru-RU" sz="1200" b="0" strike="noStrike" spc="-1">
                <a:solidFill>
                  <a:srgbClr val="000000"/>
                </a:solidFill>
                <a:latin typeface="Times New Roman"/>
              </a:rPr>
              <a:t>.</a:t>
            </a:r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Подготовка к ЕГЭ по обществознанию 2022 года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72" name="CustomShape 2"/>
          <p:cNvSpPr/>
          <p:nvPr/>
        </p:nvSpPr>
        <p:spPr>
          <a:xfrm>
            <a:off x="457200" y="144000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Решением РУМО по общему образованию (протокол №5 от 29.09.2021) одобрен Комплекс мер по повышению качества обучения по учебному предмету «Обществознание» с учетом результатов ГИА по основным общеобразовательным программам основного общего и среднего общего образования в 2021 году. 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0" u="sng" strike="noStrike" spc="-1">
                <a:solidFill>
                  <a:srgbClr val="0000FF"/>
                </a:solidFill>
                <a:uFillTx/>
                <a:latin typeface="Times New Roman"/>
                <a:hlinkClick r:id="rId2"/>
              </a:rPr>
              <a:t>https://vk.com/wall-193599216_604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400" b="0" u="sng" strike="noStrike" spc="-1">
                <a:solidFill>
                  <a:srgbClr val="0000FF"/>
                </a:solidFill>
                <a:uFillTx/>
                <a:latin typeface="Times New Roman"/>
                <a:hlinkClick r:id="rId3"/>
              </a:rPr>
              <a:t>https://fipi.ru/ege/demoversii-specifikacii-kodifikatory#!/tab/151883967-9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73" name="CustomShape 3"/>
          <p:cNvSpPr/>
          <p:nvPr/>
        </p:nvSpPr>
        <p:spPr>
          <a:xfrm>
            <a:off x="475560" y="3142080"/>
            <a:ext cx="8207280" cy="286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lang="ru-RU" sz="2200" b="0" strike="noStrike" spc="-1">
                <a:latin typeface="Times New Roman"/>
              </a:rPr>
              <a:t>Проекты документов, определяющих структуру и содержание контрольных измерительных материалов единого государственного экзамена 2022 года.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Подготовка к ЕГЭ по обществознанию 2022 года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75" name="CustomShape 2"/>
          <p:cNvSpPr/>
          <p:nvPr/>
        </p:nvSpPr>
        <p:spPr>
          <a:xfrm>
            <a:off x="457200" y="144000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</a:rPr>
              <a:t>8 октября  в рамках проекта «На все 100» состоялась онлайн-консультация по подготовке к ЕГЭ по обществознанию. В прямом эфире кандидат педагогических наук, руководитель комиссии по разработке КИМ ЕГЭ по обществознанию Татьяна Лискова подробно рассказала про новую модель экзамена.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200" b="0" u="sng" strike="noStrike" spc="-1">
                <a:solidFill>
                  <a:srgbClr val="0000FF"/>
                </a:solidFill>
                <a:uFillTx/>
                <a:latin typeface="Times New Roman"/>
                <a:hlinkClick r:id="rId2"/>
              </a:rPr>
              <a:t>https://vk.com/video-36510627_456239710</a:t>
            </a:r>
            <a:r>
              <a:rPr lang="ru-RU" sz="22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ru-RU" sz="2200" b="0" strike="noStrike" spc="-1">
              <a:latin typeface="Arial"/>
            </a:endParaRPr>
          </a:p>
          <a:p>
            <a:pPr algn="just">
              <a:lnSpc>
                <a:spcPct val="115000"/>
              </a:lnSpc>
              <a:spcBef>
                <a:spcPts val="1417"/>
              </a:spcBef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</a:rPr>
              <a:t>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76" name="CustomShape 3"/>
          <p:cNvSpPr/>
          <p:nvPr/>
        </p:nvSpPr>
        <p:spPr>
          <a:xfrm>
            <a:off x="475560" y="3142080"/>
            <a:ext cx="8207280" cy="2041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200" b="0" strike="noStrike" spc="-1">
                <a:latin typeface="Times New Roman"/>
              </a:rPr>
              <a:t>2022 год - Завершение перехода на ФГОС среднего общего образования 2022 года.</a:t>
            </a:r>
            <a:endParaRPr lang="ru-RU" sz="2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Подготовка к ЕГЭ по обществознанию 2022 года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78" name="Рисунок 177"/>
          <p:cNvPicPr/>
          <p:nvPr/>
        </p:nvPicPr>
        <p:blipFill>
          <a:blip r:embed="rId2"/>
          <a:stretch/>
        </p:blipFill>
        <p:spPr>
          <a:xfrm>
            <a:off x="179512" y="1052736"/>
            <a:ext cx="10441160" cy="5805264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Методика организации учебной деятельности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0" name="CustomShape 2"/>
          <p:cNvSpPr/>
          <p:nvPr/>
        </p:nvSpPr>
        <p:spPr>
          <a:xfrm>
            <a:off x="457200" y="1340640"/>
            <a:ext cx="8228880" cy="478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Алгоритм написания плана</a:t>
            </a: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t/>
            </a:r>
            <a:br/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1. Представьте содержание обществоведческого курса, раскрывающее предложенную тему.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   2. Разделите это содержание на смысловые части, выделив в каждой из них главную мысль.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 3. Озаглавьте каждую часть.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4. В каждой части выделите несколько положений, раскрывающих главную мысль.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5. Проверьте, не совмещаются ли пункты и подпункты плана, связан ли последующий пункт плана с предыдущим, полностью ли отражено в них основное содержание темы.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 6. В случае необходимости внесите корректировки.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 7. Помните, что план должен охватывать основное содержание темы.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60"/>
              </a:spcBef>
              <a:tabLst>
                <a:tab pos="0" algn="l"/>
              </a:tabLs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8. В заголовках (пунктах и подпунктах) плана нежелательно повторять сходные формулировки.</a:t>
            </a:r>
            <a:endParaRPr lang="ru-RU" sz="1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Методика организации учебной деятельности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457200" y="1268640"/>
            <a:ext cx="4037760" cy="485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Приемы работы с понятиями</a:t>
            </a:r>
            <a:endParaRPr lang="ru-RU" sz="20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</a:rPr>
              <a:t>Понятийный диктант (устно произношу определения, а дети записывают сами понятия). Данное упражнение позволяет тренировать умение детей в различении понятий.</a:t>
            </a:r>
            <a:endParaRPr lang="ru-RU" sz="16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</a:rPr>
              <a:t>Специальные «терминологические» тесты. Все вопросы в них – это значения терминов, а из двух – трех предложенных вариантов ответов учащийся должен выбрать правильный ответ. Такие тесты можно использовать несколько раз в одном и том же классе, как для закрепления, так и для повторения изученного материала.</a:t>
            </a:r>
            <a:endParaRPr lang="ru-RU" sz="16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 dirty="0">
              <a:latin typeface="Arial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4494960" y="1196640"/>
            <a:ext cx="4397520" cy="492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32500" lnSpcReduction="20000"/>
          </a:bodyPr>
          <a:lstStyle/>
          <a:p>
            <a:pPr marL="343080" indent="-342360" algn="just">
              <a:lnSpc>
                <a:spcPct val="100000"/>
              </a:lnSpc>
              <a:spcBef>
                <a:spcPts val="1120"/>
              </a:spcBef>
              <a:tabLst>
                <a:tab pos="0" algn="l"/>
              </a:tabLst>
            </a:pPr>
            <a:r>
              <a:rPr lang="ru-RU" sz="5600" b="1" strike="noStrike" spc="-1" dirty="0">
                <a:solidFill>
                  <a:srgbClr val="000000"/>
                </a:solidFill>
                <a:latin typeface="Times New Roman"/>
              </a:rPr>
              <a:t>Задание 1. Установите соответствие между понятиями и его признаками.</a:t>
            </a:r>
            <a:endParaRPr lang="ru-RU" sz="5600" b="0" strike="noStrike" spc="-1" dirty="0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Предлагаются понятия: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А – реформа, Б – революция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 smtClean="0">
                <a:solidFill>
                  <a:srgbClr val="000000"/>
                </a:solidFill>
                <a:latin typeface="Times New Roman"/>
              </a:rPr>
              <a:t>Признаки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1) разрушение основ существующего строя;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2) активное политическое действие народных масс;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3) целенаправленное преобразование какой-либо стороны общественной жизни;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4) наличие цели по переходу руководства обществом в руки нового класса;</a:t>
            </a:r>
            <a:endParaRPr lang="ru-RU" sz="4800" b="0" strike="noStrike" spc="-1" dirty="0">
              <a:latin typeface="Arial"/>
            </a:endParaRPr>
          </a:p>
          <a:p>
            <a:pPr marL="343080" indent="-342360">
              <a:lnSpc>
                <a:spcPct val="11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4800" b="0" strike="noStrike" spc="-1" dirty="0">
                <a:solidFill>
                  <a:srgbClr val="000000"/>
                </a:solidFill>
                <a:latin typeface="Times New Roman"/>
              </a:rPr>
              <a:t>5) сохранение фундаментальных основ существующего строя</a:t>
            </a:r>
            <a:r>
              <a:rPr lang="ru-RU" sz="4800" b="0" strike="noStrike" spc="-1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48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Методика организации учебной деятельности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457200" y="1268640"/>
            <a:ext cx="4037760" cy="485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</a:rPr>
              <a:t>Приемы работы с понятиями</a:t>
            </a:r>
            <a:endParaRPr lang="ru-RU" sz="20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</a:rPr>
              <a:t>Понятийный диктант (устно произношу определения, а дети записывают сами понятия). Данное упражнение позволяет тренировать умение детей в различении понятий.</a:t>
            </a:r>
            <a:endParaRPr lang="ru-RU" sz="16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 dirty="0">
                <a:solidFill>
                  <a:srgbClr val="000000"/>
                </a:solidFill>
                <a:latin typeface="Times New Roman"/>
              </a:rPr>
              <a:t>Специальные «терминологические» тесты. Все вопросы в них – это значения терминов, а из двух – трех предложенных вариантов ответов учащийся должен выбрать правильный ответ. Такие тесты можно использовать несколько раз в одном и том же классе, как для закрепления, так и для повторения изученного материала.</a:t>
            </a:r>
            <a:endParaRPr lang="ru-RU" sz="1600" b="0" strike="noStrike" spc="-1" dirty="0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1600" b="0" strike="noStrike" spc="-1" dirty="0">
              <a:latin typeface="Arial"/>
            </a:endParaRPr>
          </a:p>
        </p:txBody>
      </p:sp>
      <p:sp>
        <p:nvSpPr>
          <p:cNvPr id="183" name="CustomShape 3"/>
          <p:cNvSpPr/>
          <p:nvPr/>
        </p:nvSpPr>
        <p:spPr>
          <a:xfrm>
            <a:off x="4494960" y="1196640"/>
            <a:ext cx="4397520" cy="4928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25000" lnSpcReduction="20000"/>
          </a:bodyPr>
          <a:lstStyle/>
          <a:p>
            <a:pPr marL="343080" indent="-342360" algn="just">
              <a:lnSpc>
                <a:spcPct val="120000"/>
              </a:lnSpc>
              <a:spcBef>
                <a:spcPts val="1120"/>
              </a:spcBef>
              <a:tabLst>
                <a:tab pos="0" algn="l"/>
              </a:tabLst>
            </a:pPr>
            <a:r>
              <a:rPr lang="ru-RU" sz="7200" b="1" strike="noStrike" spc="-1" dirty="0" smtClean="0">
                <a:solidFill>
                  <a:srgbClr val="000000"/>
                </a:solidFill>
                <a:latin typeface="Times New Roman"/>
              </a:rPr>
              <a:t>Задание 2. Выберите признаки понятия из списка.</a:t>
            </a:r>
            <a:endParaRPr lang="ru-RU" sz="72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Понятие: традиционное общество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Признаки: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1. развитие ресурсосберегающих технологий;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2. сословное деление общества;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3. появление массовой культуры;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4. низкая социальная мобильность;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5. преобладание коллективистических взглядов.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1" strike="noStrike" spc="-1" dirty="0" smtClean="0">
                <a:solidFill>
                  <a:srgbClr val="000000"/>
                </a:solidFill>
                <a:latin typeface="Times New Roman"/>
              </a:rPr>
              <a:t>Задание 3. Из приведенных слов составь определение понятия:</a:t>
            </a:r>
            <a:endParaRPr lang="ru-RU" sz="6000" spc="-1" dirty="0"/>
          </a:p>
          <a:p>
            <a:pPr marL="343080" indent="-342360">
              <a:lnSpc>
                <a:spcPct val="120000"/>
              </a:lnSpc>
              <a:spcBef>
                <a:spcPts val="961"/>
              </a:spcBef>
              <a:tabLst>
                <a:tab pos="0" algn="l"/>
              </a:tabLst>
            </a:pPr>
            <a:r>
              <a:rPr lang="ru-RU" sz="6000" b="0" strike="noStrike" spc="-1" dirty="0" smtClean="0">
                <a:solidFill>
                  <a:srgbClr val="000000"/>
                </a:solidFill>
                <a:latin typeface="Times New Roman"/>
              </a:rPr>
              <a:t>(личное, должностное лицо, служебное, использование, обогащение, положение, цели);</a:t>
            </a:r>
            <a:endParaRPr lang="ru-RU" sz="6000" spc="-1" dirty="0"/>
          </a:p>
          <a:p>
            <a:pPr marL="343080" indent="-342360"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endParaRPr lang="ru-RU" sz="48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121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Методика организации учебной деятельности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5" name="CustomShape 2"/>
          <p:cNvSpPr/>
          <p:nvPr/>
        </p:nvSpPr>
        <p:spPr>
          <a:xfrm>
            <a:off x="457200" y="1124640"/>
            <a:ext cx="8228880" cy="532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  <a:tabLst>
                <a:tab pos="0" algn="l"/>
              </a:tabLst>
            </a:pPr>
            <a:r>
              <a:rPr lang="ru-RU" sz="2000" b="1" strike="noStrike" spc="-1">
                <a:solidFill>
                  <a:srgbClr val="000000"/>
                </a:solidFill>
                <a:latin typeface="Times New Roman"/>
              </a:rPr>
              <a:t>Приемы работы с понятиями</a:t>
            </a:r>
            <a:r>
              <a:t/>
            </a:r>
            <a:br/>
            <a:r>
              <a:rPr lang="ru-RU" sz="1800" b="0" strike="noStrike" spc="-1">
                <a:solidFill>
                  <a:srgbClr val="000000"/>
                </a:solidFill>
                <a:latin typeface="Times New Roman"/>
              </a:rPr>
              <a:t>  </a:t>
            </a:r>
            <a:endParaRPr lang="ru-RU" sz="1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Составление по пройденным темам глоссария, в котором есть определения, но нет терминов. Необходимо  заполнить имеющиеся пропуски.</a:t>
            </a:r>
            <a:endParaRPr lang="ru-RU" sz="16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1" strike="noStrike" spc="-1">
                <a:solidFill>
                  <a:srgbClr val="C00000"/>
                </a:solidFill>
                <a:latin typeface="Times New Roman"/>
              </a:rPr>
              <a:t>Рынок. Ценная бумага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 - это документ, составленный по установленной форме и при наличии обязательных реквизитов, удостоверяющий имущественные права, осуществление или передача которых возможны только при предъявлении данного документа.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___________________________- эмиссионная ценная бумага, предоставляющая её владельцу право на участие в управлении акционерным обществом и право на получение части прибыли в форме дивидендов.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__________________________- ценная бумага, представляющая собой долговое обязательство правительства или фирмы и гарантирующая владельцу возврат долга с процентами в течение некоторого периода времени.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___________________________- это соглашение о купле или продаже некоторого актива в определенном количестве в зафиксированный срок в будущем по цене оговоренной сегодня.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____________________________- письменное денежное обязательство, оформленное по строго установленной форме, дающее владельцу векселя (векселедержателю) право на получение от должника по векселю определённой в нём суммы в конкретном месте.</a:t>
            </a:r>
            <a:endParaRPr lang="ru-RU" sz="14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281"/>
              </a:spcBef>
              <a:tabLst>
                <a:tab pos="0" algn="l"/>
              </a:tabLst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_______________________________- политика государства, ориентированная на свободное развитие международной торговли</a:t>
            </a:r>
            <a:endParaRPr lang="ru-RU" sz="14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1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Методика организации учебной деятельности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87" name="CustomShape 2"/>
          <p:cNvSpPr/>
          <p:nvPr/>
        </p:nvSpPr>
        <p:spPr>
          <a:xfrm>
            <a:off x="457200" y="1124640"/>
            <a:ext cx="8228880" cy="5328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343080" indent="-342360" algn="ctr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Times New Roman"/>
              </a:rPr>
              <a:t>Памятка для решения познавательных задач 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1) Внимательно ознакомьтесь с условием задачи и запомните вопрос. В случае необходимости уточните значение непонятных терминов с помощью словарей, справочников или учебника.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2) Соотнесите вопросы или предписания, сформулированные в задаче, с ее условием: определите, какая полезная для решения задачи информация содержится в условии; подумайте, не противоречат ли друг другу данные условия задачи (именно противоречие данных может подсказать путь решения).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3) Подумайте, какие дополнительные знания следует привлечь для решения задачи, к каким источникам обратиться: выявите область знаний, в контексте которой поставлен вопрос (требование) задачи; сократите эту область до конкретной проблемы, информацию но которой необходимо вспомнить; соотнесите эту информацию с данными условия задачи.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4) Наметьте предполагаемый ответ в соответствии с вопросом или предписанием.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5) Продумайте аргументы, подкрепляющие каждый этап вашего решения. </a:t>
            </a:r>
            <a:endParaRPr lang="ru-RU" sz="16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spcBef>
                <a:spcPts val="320"/>
              </a:spcBef>
              <a:tabLst>
                <a:tab pos="0" algn="l"/>
              </a:tabLst>
            </a:pPr>
            <a:r>
              <a:rPr lang="ru-RU" sz="1600" b="0" strike="noStrike" spc="-1">
                <a:solidFill>
                  <a:srgbClr val="000000"/>
                </a:solidFill>
                <a:latin typeface="Times New Roman"/>
              </a:rPr>
              <a:t>6) Убедитесь в правильности полученного вами ответа: соответствует ли ответ существу вопроса (предписания) задачи; если в задаче дано несколько вопросов, то дан ли ответ на каждый низ них; нет ли противоречий между вашими аргументами; нет ли в условии задачи данных, противоречащих предлагаемому вами решению; можно ли считать предложенный путь решения задачи единственно возможным; не следуют ли из условия задачи какие-либо другие выводы помимо тех, которые намечены вами.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pc="-1" dirty="0" smtClean="0">
                <a:solidFill>
                  <a:srgbClr val="C00000"/>
                </a:solidFill>
                <a:latin typeface="Times New Roman"/>
              </a:rPr>
              <a:t>Динамика результатов</a:t>
            </a:r>
            <a:r>
              <a:rPr lang="x-none" sz="3600" b="1" strike="noStrike" spc="-1" smtClean="0">
                <a:solidFill>
                  <a:srgbClr val="C00000"/>
                </a:solidFill>
                <a:latin typeface="Times New Roman"/>
              </a:rPr>
              <a:t> ЕГЭ по учебному предмету (за 3 года)</a:t>
            </a:r>
            <a:endParaRPr lang="ru-RU" sz="3600" b="0" strike="noStrike" spc="-1" dirty="0">
              <a:latin typeface="Arial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1865157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84579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strike="noStrike" spc="-1">
                <a:solidFill>
                  <a:srgbClr val="C00000"/>
                </a:solidFill>
                <a:latin typeface="Times New Roman"/>
              </a:rPr>
              <a:t>Контакты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18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1" strike="noStrike" spc="-1">
                <a:solidFill>
                  <a:srgbClr val="002060"/>
                </a:solidFill>
                <a:latin typeface="Times New Roman"/>
              </a:rPr>
              <a:t>Курныгина Ирина Александровна </a:t>
            </a: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- методист сектора предметных областей  ЦНППМПР  </a:t>
            </a:r>
            <a:endParaRPr lang="ru-RU" sz="2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                           АОУ ВО ДПО «ВИРО» </a:t>
            </a:r>
            <a:endParaRPr lang="ru-RU" sz="2800" b="0" strike="noStrike" spc="-1">
              <a:latin typeface="Arial"/>
            </a:endParaRPr>
          </a:p>
          <a:p>
            <a:pPr marL="343080" indent="-342360" algn="ctr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Телефон </a:t>
            </a:r>
            <a:r>
              <a:rPr lang="ru-RU" sz="2800" b="1" strike="noStrike" spc="-1">
                <a:solidFill>
                  <a:srgbClr val="002060"/>
                </a:solidFill>
                <a:latin typeface="Times New Roman"/>
              </a:rPr>
              <a:t>(8172) </a:t>
            </a:r>
            <a:r>
              <a:rPr lang="en-US" sz="2800" b="1" strike="noStrike" spc="-1">
                <a:solidFill>
                  <a:srgbClr val="002060"/>
                </a:solidFill>
                <a:latin typeface="Times New Roman"/>
              </a:rPr>
              <a:t>23-90-82</a:t>
            </a:r>
            <a:endParaRPr lang="ru-RU" sz="28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Электронная почта:</a:t>
            </a:r>
            <a:r>
              <a:rPr lang="en-US" sz="2800" b="1" strike="noStrike" spc="-1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2800" b="1" strike="noStrike" spc="-1">
                <a:solidFill>
                  <a:srgbClr val="002060"/>
                </a:solidFill>
                <a:latin typeface="Times New Roman"/>
              </a:rPr>
              <a:t>kurnygina_ia@viro.edu.ru</a:t>
            </a:r>
            <a:endParaRPr lang="ru-RU" sz="2800" b="0" strike="noStrike" spc="-1">
              <a:latin typeface="Arial"/>
            </a:endParaRPr>
          </a:p>
          <a:p>
            <a:pPr marL="343080" indent="-342360" algn="ctr"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marL="343080" indent="-342360" algn="ctr">
              <a:lnSpc>
                <a:spcPct val="100000"/>
              </a:lnSpc>
              <a:spcBef>
                <a:spcPts val="561"/>
              </a:spcBef>
              <a:buClr>
                <a:srgbClr val="002060"/>
              </a:buClr>
              <a:buFont typeface="Arial"/>
              <a:buChar char="•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2060"/>
                </a:solidFill>
                <a:latin typeface="Times New Roman"/>
              </a:rPr>
              <a:t>группа Вконтакте «Поддержка. Обществознание» </a:t>
            </a:r>
            <a:r>
              <a:rPr lang="en-US" sz="2800" b="1" u="sng" strike="noStrike" spc="-1">
                <a:solidFill>
                  <a:srgbClr val="0000FF"/>
                </a:solidFill>
                <a:uFillTx/>
                <a:latin typeface="Times New Roman"/>
                <a:hlinkClick r:id="rId2"/>
              </a:rPr>
              <a:t>https://vk.com/club193599216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marL="343080" indent="-342360" algn="ctr">
              <a:lnSpc>
                <a:spcPct val="100000"/>
              </a:lnSpc>
              <a:spcBef>
                <a:spcPts val="56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marL="343080" indent="-342360">
              <a:lnSpc>
                <a:spcPct val="100000"/>
              </a:lnSpc>
              <a:spcBef>
                <a:spcPts val="641"/>
              </a:spcBef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x-none" sz="3200" b="1" strike="noStrike" spc="-1">
                <a:solidFill>
                  <a:srgbClr val="C00000"/>
                </a:solidFill>
                <a:latin typeface="Times New Roman"/>
              </a:rPr>
              <a:t>Динамика результатов ЕГЭ по предмету за последние 3 года</a:t>
            </a:r>
            <a:endParaRPr lang="ru-RU" sz="3200" b="0" strike="noStrike" spc="-1">
              <a:latin typeface="Arial"/>
            </a:endParaRPr>
          </a:p>
        </p:txBody>
      </p:sp>
      <p:graphicFrame>
        <p:nvGraphicFramePr>
          <p:cNvPr id="133" name="Table 2"/>
          <p:cNvGraphicFramePr/>
          <p:nvPr>
            <p:extLst>
              <p:ext uri="{D42A27DB-BD31-4B8C-83A1-F6EECF244321}">
                <p14:modId xmlns:p14="http://schemas.microsoft.com/office/powerpoint/2010/main" val="1018352438"/>
              </p:ext>
            </p:extLst>
          </p:nvPr>
        </p:nvGraphicFramePr>
        <p:xfrm>
          <a:off x="116640" y="1464120"/>
          <a:ext cx="8820000" cy="3597689"/>
        </p:xfrm>
        <a:graphic>
          <a:graphicData uri="http://schemas.openxmlformats.org/drawingml/2006/table">
            <a:tbl>
              <a:tblPr/>
              <a:tblGrid>
                <a:gridCol w="4766400"/>
                <a:gridCol w="1324800"/>
                <a:gridCol w="1324800"/>
                <a:gridCol w="1404000"/>
              </a:tblGrid>
              <a:tr h="430920">
                <a:tc rowSpan="2">
                  <a:txBody>
                    <a:bodyPr/>
                    <a:lstStyle/>
                    <a:p>
                      <a:pPr marL="258480" indent="-256680">
                        <a:lnSpc>
                          <a:spcPct val="93000"/>
                        </a:lnSpc>
                        <a:tabLst>
                          <a:tab pos="0" algn="l"/>
                        </a:tabLst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marL="258480" indent="-256680">
                        <a:lnSpc>
                          <a:spcPct val="93000"/>
                        </a:lnSpc>
                        <a:spcBef>
                          <a:spcPts val="337"/>
                        </a:spcBef>
                        <a:tabLst>
                          <a:tab pos="0" algn="l"/>
                        </a:tabLst>
                      </a:pPr>
                      <a:endParaRPr lang="ru-RU" sz="1800" b="0" strike="noStrike" spc="-1" dirty="0">
                        <a:latin typeface="Arial"/>
                      </a:endParaRPr>
                    </a:p>
                    <a:p>
                      <a:pPr marL="258480" indent="-256680" algn="just">
                        <a:lnSpc>
                          <a:spcPct val="93000"/>
                        </a:lnSpc>
                        <a:tabLst>
                          <a:tab pos="0" algn="l"/>
                        </a:tabLst>
                      </a:pPr>
                      <a:endParaRPr lang="ru-RU" sz="18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gridSpan="3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</a:tr>
              <a:tr h="11001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solidFill>
                      <a:srgbClr val="729FCF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2019 г.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2020 г.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2021 г.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20360">
                <a:tc>
                  <a:txBody>
                    <a:bodyPr/>
                    <a:lstStyle/>
                    <a:p>
                      <a:pPr marL="360" indent="0" algn="just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Не преодолели минимального балла, %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10,95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11,74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11,64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07160">
                <a:tc>
                  <a:txBody>
                    <a:bodyPr/>
                    <a:lstStyle/>
                    <a:p>
                      <a:pPr marL="360" indent="0" algn="just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Средний тестовый балл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57,24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59,07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58,28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407160">
                <a:tc>
                  <a:txBody>
                    <a:bodyPr/>
                    <a:lstStyle/>
                    <a:p>
                      <a:pPr marL="360" indent="0" algn="just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Получили от 81 до 99 баллов, %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7,3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9,98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7,24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  <a:tr h="407160">
                <a:tc>
                  <a:txBody>
                    <a:bodyPr/>
                    <a:lstStyle/>
                    <a:p>
                      <a:pPr marL="360" indent="0" algn="just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0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Получили 100 баллов, чел.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360" indent="0" algn="ctr">
                        <a:lnSpc>
                          <a:spcPct val="93000"/>
                        </a:lnSpc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8920" algn="l"/>
                          <a:tab pos="898200" algn="l"/>
                          <a:tab pos="1347480" algn="l"/>
                          <a:tab pos="1796760" algn="l"/>
                          <a:tab pos="2246040" algn="l"/>
                          <a:tab pos="2695320" algn="l"/>
                          <a:tab pos="3144600" algn="l"/>
                          <a:tab pos="3593880" algn="l"/>
                          <a:tab pos="4043160" algn="l"/>
                          <a:tab pos="4492440" algn="l"/>
                          <a:tab pos="4941720" algn="l"/>
                          <a:tab pos="5391000" algn="l"/>
                          <a:tab pos="5840280" algn="l"/>
                          <a:tab pos="6289560" algn="l"/>
                          <a:tab pos="6738840" algn="l"/>
                          <a:tab pos="7188120" algn="l"/>
                          <a:tab pos="7637400" algn="l"/>
                          <a:tab pos="8086680" algn="l"/>
                          <a:tab pos="8535960" algn="l"/>
                          <a:tab pos="8985240" algn="l"/>
                          <a:tab pos="9434160" algn="l"/>
                          <a:tab pos="9883440" algn="l"/>
                          <a:tab pos="10332720" algn="l"/>
                          <a:tab pos="10782000" algn="l"/>
                        </a:tabLst>
                      </a:pPr>
                      <a:r>
                        <a:rPr lang="ru-RU" sz="2400" b="1" strike="noStrike" spc="-1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2400" b="0" strike="noStrike" spc="-1" dirty="0">
                        <a:latin typeface="Arial"/>
                      </a:endParaRPr>
                    </a:p>
                  </a:txBody>
                  <a:tcPr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sp>
        <p:nvSpPr>
          <p:cNvPr id="134" name="CustomShape 3"/>
          <p:cNvSpPr/>
          <p:nvPr/>
        </p:nvSpPr>
        <p:spPr>
          <a:xfrm>
            <a:off x="827640" y="4813920"/>
            <a:ext cx="7416000" cy="156820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2021 год - средний тестовый балл в регионе - </a:t>
            </a:r>
            <a:r>
              <a:rPr lang="ru-RU" sz="2400" b="1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58,28 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(в РФ </a:t>
            </a:r>
            <a:r>
              <a:rPr lang="ru-RU" sz="2400" b="1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– 56,4</a:t>
            </a:r>
            <a:r>
              <a:rPr lang="ru-RU" sz="2400" b="0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 ) </a:t>
            </a:r>
            <a:endParaRPr lang="ru-RU" sz="24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2020 года - </a:t>
            </a:r>
            <a:r>
              <a:rPr lang="ru-RU" sz="2400" b="1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57,12</a:t>
            </a:r>
            <a:r>
              <a:rPr lang="ru-RU" sz="2400" b="0" strike="noStrike" spc="-1" dirty="0">
                <a:solidFill>
                  <a:srgbClr val="C00000"/>
                </a:solidFill>
                <a:latin typeface="Times New Roman"/>
                <a:ea typeface="DejaVu Sans"/>
              </a:rPr>
              <a:t> 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57200" y="457200"/>
            <a:ext cx="8228880" cy="1142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x-none" sz="2400" b="1" strike="noStrike" spc="-1">
                <a:solidFill>
                  <a:srgbClr val="C00000"/>
                </a:solidFill>
                <a:latin typeface="Times New Roman"/>
              </a:rPr>
              <a:t>Основные УМК по предмету, которые использовались </a:t>
            </a:r>
            <a:r>
              <a:t/>
            </a:r>
            <a:br/>
            <a:r>
              <a:rPr lang="x-none" sz="2400" b="1" strike="noStrike" spc="-1">
                <a:solidFill>
                  <a:srgbClr val="C00000"/>
                </a:solidFill>
                <a:latin typeface="Times New Roman"/>
              </a:rPr>
              <a:t>в ОО в 2020-2021 учебном году. 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230760" y="1080000"/>
            <a:ext cx="876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just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</a:rPr>
              <a:t>Кудина М.В., Рыбакова М.В., Пушкарева Г.В. и др. Под ред. Никонова В.А. - Обществознание (базовый уровень) (в 2 частях) </a:t>
            </a:r>
            <a:endParaRPr lang="ru-RU" sz="2000" b="0" strike="noStrike" spc="-1" dirty="0"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</a:rPr>
              <a:t> Боголюбов Л.Н.,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</a:rPr>
              <a:t>Абова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</a:rPr>
              <a:t> Т.Е., Матвеев А.И. и др. / Под ред.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</a:rPr>
              <a:t>Лазебниковой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</a:rPr>
              <a:t> А.Ю.,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</a:rPr>
              <a:t>Абовой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</a:rPr>
              <a:t> Т.Е., Матвеева А.И. - Право (углубленный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</a:rPr>
              <a:t>уровень)</a:t>
            </a:r>
            <a:endParaRPr lang="ru-RU" sz="2000" spc="-1" dirty="0"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  <a:ea typeface="Calibri"/>
              </a:rPr>
              <a:t>Боголюбов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Л.Н., Городецкая Н.И.,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Calibri"/>
              </a:rPr>
              <a:t>Лазебникова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 А.Ю. и др. / Под ред. Боголюбова Л.Н., </a:t>
            </a:r>
            <a:r>
              <a:rPr lang="ru-RU" sz="2000" b="0" strike="noStrike" spc="-1" dirty="0" err="1">
                <a:solidFill>
                  <a:srgbClr val="000000"/>
                </a:solidFill>
                <a:latin typeface="Times New Roman"/>
                <a:ea typeface="Calibri"/>
              </a:rPr>
              <a:t>Лазебниковой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 А.Ю. - Обществознание (базовый и углубленный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  <a:ea typeface="Calibri"/>
              </a:rPr>
              <a:t>уровень)</a:t>
            </a:r>
            <a:endParaRPr lang="ru-RU" sz="2000" spc="-1" dirty="0"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  <a:ea typeface="Calibri"/>
              </a:rPr>
              <a:t>Певцова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Е.А.  - Право: основы правовой культуры. В 2 ч. (базовый и углубленный 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  <a:ea typeface="Calibri"/>
              </a:rPr>
              <a:t>уровни)</a:t>
            </a:r>
            <a:endParaRPr lang="ru-RU" sz="2000" spc="-1" dirty="0">
              <a:latin typeface="Arial"/>
            </a:endParaRPr>
          </a:p>
          <a:p>
            <a:pPr marL="216000" indent="-21600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spc="-1" dirty="0" err="1" smtClean="0">
                <a:solidFill>
                  <a:srgbClr val="000000"/>
                </a:solidFill>
                <a:latin typeface="Times New Roman"/>
                <a:ea typeface="Calibri"/>
              </a:rPr>
              <a:t>Липсиц</a:t>
            </a:r>
            <a:r>
              <a:rPr lang="ru-RU" sz="2000" b="0" strike="noStrike" spc="-1" dirty="0" smtClean="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lang="ru-RU" sz="2000" b="0" strike="noStrike" spc="-1" dirty="0">
                <a:solidFill>
                  <a:srgbClr val="000000"/>
                </a:solidFill>
                <a:latin typeface="Times New Roman"/>
                <a:ea typeface="Calibri"/>
              </a:rPr>
              <a:t>И.В. - Экономика. Учебник для 10, 11 классов. Базовый уровень</a:t>
            </a:r>
            <a:endParaRPr lang="ru-RU" sz="2000" b="0" strike="noStrike" spc="-1" dirty="0">
              <a:latin typeface="Arial"/>
            </a:endParaRPr>
          </a:p>
          <a:p>
            <a:pPr marL="360">
              <a:lnSpc>
                <a:spcPct val="100000"/>
              </a:lnSpc>
              <a:buClr>
                <a:srgbClr val="000000"/>
              </a:buClr>
              <a:buSzPct val="45000"/>
              <a:tabLst>
                <a:tab pos="0" algn="l"/>
              </a:tabLst>
            </a:pPr>
            <a:endParaRPr lang="ru-RU" sz="2000" b="0" strike="noStrike" spc="-1" dirty="0">
              <a:latin typeface="Arial"/>
            </a:endParaRPr>
          </a:p>
        </p:txBody>
      </p:sp>
      <p:pic>
        <p:nvPicPr>
          <p:cNvPr id="137" name="Picture 4" descr="https://img-gorod.ru/27/397/2739783_detail.jpg"/>
          <p:cNvPicPr/>
          <p:nvPr/>
        </p:nvPicPr>
        <p:blipFill>
          <a:blip r:embed="rId2"/>
          <a:stretch/>
        </p:blipFill>
        <p:spPr>
          <a:xfrm>
            <a:off x="720000" y="4680000"/>
            <a:ext cx="1439640" cy="1799640"/>
          </a:xfrm>
          <a:prstGeom prst="rect">
            <a:avLst/>
          </a:prstGeom>
          <a:ln w="0">
            <a:noFill/>
          </a:ln>
        </p:spPr>
      </p:pic>
      <p:pic>
        <p:nvPicPr>
          <p:cNvPr id="138" name="Picture 6" descr="https://cdn1.ozone.ru/s3/multimedia-j/6007087195.jpg"/>
          <p:cNvPicPr/>
          <p:nvPr/>
        </p:nvPicPr>
        <p:blipFill>
          <a:blip r:embed="rId3"/>
          <a:stretch/>
        </p:blipFill>
        <p:spPr>
          <a:xfrm>
            <a:off x="2589480" y="4680000"/>
            <a:ext cx="1550160" cy="1799640"/>
          </a:xfrm>
          <a:prstGeom prst="rect">
            <a:avLst/>
          </a:prstGeom>
          <a:ln w="0">
            <a:noFill/>
          </a:ln>
        </p:spPr>
      </p:pic>
      <p:pic>
        <p:nvPicPr>
          <p:cNvPr id="139" name="Picture 2" descr="https://cache3.youla.io/files/images/780_780/5a/4d/5a4d55b7f202635d4655f3d5.jpg"/>
          <p:cNvPicPr/>
          <p:nvPr/>
        </p:nvPicPr>
        <p:blipFill>
          <a:blip r:embed="rId4"/>
          <a:stretch/>
        </p:blipFill>
        <p:spPr>
          <a:xfrm>
            <a:off x="4680000" y="4680000"/>
            <a:ext cx="1799640" cy="1799640"/>
          </a:xfrm>
          <a:prstGeom prst="rect">
            <a:avLst/>
          </a:prstGeom>
          <a:ln w="0">
            <a:noFill/>
          </a:ln>
        </p:spPr>
      </p:pic>
      <p:pic>
        <p:nvPicPr>
          <p:cNvPr id="140" name="Picture 8" descr="https://cache3.youla.io/files/images/780_780/5b/2a/5b2a05b822a449045f74f012.jpg"/>
          <p:cNvPicPr/>
          <p:nvPr/>
        </p:nvPicPr>
        <p:blipFill>
          <a:blip r:embed="rId5"/>
          <a:stretch/>
        </p:blipFill>
        <p:spPr>
          <a:xfrm>
            <a:off x="6660360" y="4725360"/>
            <a:ext cx="1655640" cy="1674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Типы заданий, при выполнении которых выпускники показали хорошие результаты</a:t>
            </a:r>
            <a:r>
              <a:t/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14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85000" lnSpcReduction="10000"/>
          </a:bodyPr>
          <a:lstStyle/>
          <a:p>
            <a:pPr marL="343080" indent="-342360" algn="ctr">
              <a:lnSpc>
                <a:spcPct val="100000"/>
              </a:lnSpc>
              <a:spcBef>
                <a:spcPts val="680"/>
              </a:spcBef>
              <a:tabLst>
                <a:tab pos="0" algn="l"/>
              </a:tabLst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3200" b="0" u="sng" strike="noStrike" spc="-1">
                <a:solidFill>
                  <a:srgbClr val="000000"/>
                </a:solidFill>
                <a:uFillTx/>
                <a:latin typeface="Times New Roman"/>
              </a:rPr>
              <a:t>за основу были взяты средние показатели по региону выше 70%) </a:t>
            </a:r>
            <a:endParaRPr lang="ru-RU" sz="3200" b="0" strike="noStrike" spc="-1">
              <a:latin typeface="Arial"/>
            </a:endParaRPr>
          </a:p>
          <a:p>
            <a:pPr marL="343080" indent="-342360" algn="just">
              <a:lnSpc>
                <a:spcPct val="115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ru-RU" sz="2800" b="0" u="sng" strike="noStrike" spc="-1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первой части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 экзаменационной работы по обществознанию  задания базового уровня задания № 1,2,3,5,10, 12 и задания повышенного уровня задания №4,6,9,11,13,15,17,19,20. </a:t>
            </a:r>
            <a:endParaRPr lang="ru-RU" sz="2800" b="0" strike="noStrike" spc="-1">
              <a:latin typeface="Arial"/>
            </a:endParaRPr>
          </a:p>
          <a:p>
            <a:pPr marL="343080" indent="-342360" algn="just">
              <a:lnSpc>
                <a:spcPct val="115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Во </a:t>
            </a:r>
            <a:r>
              <a:rPr lang="ru-RU" sz="2800" b="0" u="sng" strike="noStrike" spc="-1">
                <a:solidFill>
                  <a:srgbClr val="000000"/>
                </a:solidFill>
                <a:uFillTx/>
                <a:latin typeface="Times New Roman"/>
                <a:ea typeface="Microsoft YaHei"/>
              </a:rPr>
              <a:t>второй части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 экзаменационной работы по обществознанию задания базового уровня №21, 21 и задания высокого уровня сложности №29 (К1) по средним показателям (выше 70%)</a:t>
            </a:r>
            <a:endParaRPr lang="ru-RU" sz="2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marL="343080" indent="-342360" algn="just">
              <a:lnSpc>
                <a:spcPct val="100000"/>
              </a:lnSpc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Типы заданий, при выполнении которых выпускники показали хорошие результаты</a:t>
            </a:r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 базовый уровень</a:t>
            </a:r>
            <a:r>
              <a:t/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14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62500" lnSpcReduction="10000"/>
          </a:bodyPr>
          <a:lstStyle/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Знать и понимать: биосоциальную сущность человека; основные этапы и факторы социализации личности; место и роль человека в системе общественных отношений; закономерности развития общества как сложной самоорганизующейся системы; тенденция развития общества  в целом как сложной динамичной системы, а также важнейших социальных институтов; основные социальные институты и процессы; необходимость регулирования общественных отношений,  сущность социальных норм, механизмы правового регулирования; особенности социально-гуманитарного познания (выбор обобщающего  понятия для всех остальных понятий, представленных в перечне)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№2</a:t>
            </a: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; (соотнесение видовых понятий с родовыми)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№3.</a:t>
            </a:r>
            <a:endParaRPr lang="ru-RU" sz="2800" b="0" strike="noStrike" spc="-1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Анализировать актуальную информацию о социальных объектах, выявляя их общие черты и различия; устанавливать соответствия между существенными чертами и признаками изученных социальных явлений и обществоведческими терминами и понятиями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№5.</a:t>
            </a:r>
            <a:endParaRPr lang="ru-RU" sz="2800" b="0" strike="noStrike" spc="-1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Осуществлять поиск социальной информации, представленной в различных знаковых системах (рисунок)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№10.</a:t>
            </a:r>
            <a:endParaRPr lang="ru-RU" sz="2800" b="0" strike="noStrike" spc="-1">
              <a:latin typeface="Arial"/>
            </a:endParaRPr>
          </a:p>
          <a:p>
            <a:pPr marL="723960" indent="-266400" algn="just">
              <a:lnSpc>
                <a:spcPct val="100000"/>
              </a:lnSpc>
              <a:spcBef>
                <a:spcPts val="1417"/>
              </a:spcBef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Осуществлять поиск социальной информации, представленной в различных знаковых системах (таблица, диаграмма)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Microsoft YaHei"/>
              </a:rPr>
              <a:t>№12. </a:t>
            </a:r>
            <a:endParaRPr lang="ru-RU" sz="2800" b="0" strike="noStrike" spc="-1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Типы заданий, при выполнении которых выпускники показали хорошие результаты</a:t>
            </a:r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 повышенный уровень</a:t>
            </a:r>
            <a:r>
              <a:t/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55000" lnSpcReduction="20000"/>
          </a:bodyPr>
          <a:lstStyle/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Знать и понимать: биосоциальную сущность человека; основные этапы и факторы социализации личности; место и роль человека в системе общественных отношений; закономерности развития общества как сложной самоорганизующейся системы; тенденция развития общества  в целом как сложной динамичной системы, а также важнейших социальных институтов; основные социальные институты и процессы; необходимость регулирования общественных отношений,  сущность социальных норм, механизмы правового регулирования; особенности социально-гуманитарного познания Характеризовать  с научных позиций основные социальные объекты (факты, явления, процессы, институты), их место и значение в жизни общества как целостной системы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№4.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Применять социально-экономические и гуманитарные знания в процессе решения познавательных задач по актуальным социальным проблемам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№6. 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Характеризовать с научных позиций основные социальные объекты (факты, явления, процессы, институты), их место и значение в жизни общества как целостной системы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№11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.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Характеризовать с научных позиций основные социальные объекты (факты, явления, процессы, институты), их место и значение в жизни общества как целостной </a:t>
            </a:r>
            <a:r>
              <a:rPr lang="ru-RU" sz="3200" b="0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системы</a:t>
            </a:r>
            <a:endParaRPr lang="ru-RU" sz="32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457200" y="457200"/>
            <a:ext cx="8228880" cy="738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t/>
            </a:r>
            <a:br/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Типы заданий, при выполнении которых выпускники показали хорошие результаты</a:t>
            </a:r>
            <a:r>
              <a:t/>
            </a:r>
            <a:br/>
            <a:r>
              <a:rPr lang="ru-RU" sz="2800" b="1" strike="noStrike" spc="-1">
                <a:solidFill>
                  <a:srgbClr val="C00000"/>
                </a:solidFill>
                <a:latin typeface="Times New Roman"/>
              </a:rPr>
              <a:t> повышенный уровень</a:t>
            </a:r>
            <a:r>
              <a:t/>
            </a:r>
            <a:br/>
            <a:endParaRPr lang="ru-RU" sz="2800" b="0" strike="noStrike" spc="-1">
              <a:latin typeface="Arial"/>
            </a:endParaRPr>
          </a:p>
        </p:txBody>
      </p:sp>
      <p:sp>
        <p:nvSpPr>
          <p:cNvPr id="14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 fontScale="70000" lnSpcReduction="20000"/>
          </a:bodyPr>
          <a:lstStyle/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Характеризовать 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с научных позиций основные социальные объекты (факты, явления, процессы, институты), их место и значение в жизни общества как целостной системы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№13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.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Применять социально-экономические и гуманитарные знания в процессе решения познавательных задач  по актуальным социальным проблемам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№15.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Характеризовать с научных позиций основные социальные объекты (факты, явления, процессы, институты), их место и значение в жизни общества как целостной системы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№17.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Применять социально-экономические и гуманитарные знания в процессе решения познавательных задач  по актуальным социальным проблемам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№19</a:t>
            </a: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.</a:t>
            </a:r>
            <a:endParaRPr lang="ru-RU" sz="3200" b="0" strike="noStrike" spc="-1" dirty="0">
              <a:latin typeface="Arial"/>
            </a:endParaRPr>
          </a:p>
          <a:p>
            <a:pPr marL="723960" indent="-266400">
              <a:lnSpc>
                <a:spcPct val="100000"/>
              </a:lnSpc>
              <a:tabLst>
                <a:tab pos="0" algn="l"/>
              </a:tabLst>
            </a:pPr>
            <a:r>
              <a:rPr lang="ru-RU" sz="3200" b="0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Систематизировать, анализировать и обобщать неупорядоченную социальную информацию (определение терминов и понятий, соответствующих предлагаемому контексту)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 №20. </a:t>
            </a: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  <a:p>
            <a:pPr marL="723960" indent="-266400" algn="just">
              <a:lnSpc>
                <a:spcPct val="100000"/>
              </a:lnSpc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5582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4741</TotalTime>
  <Words>3103</Words>
  <Application>Microsoft Office PowerPoint</Application>
  <PresentationFormat>Экран (4:3)</PresentationFormat>
  <Paragraphs>256</Paragraphs>
  <Slides>30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Автономное образовательное учреждение Вологодской области дополнительного профессионального образования  «Вологодский  институт развития образования»</dc:title>
  <dc:subject/>
  <dc:creator>Лена</dc:creator>
  <dc:description/>
  <cp:lastModifiedBy>User</cp:lastModifiedBy>
  <cp:revision>493</cp:revision>
  <dcterms:created xsi:type="dcterms:W3CDTF">2020-03-24T22:31:41Z</dcterms:created>
  <dcterms:modified xsi:type="dcterms:W3CDTF">2021-10-11T05:21:36Z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32</vt:i4>
  </property>
</Properties>
</file>