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6.xml.rels" ContentType="application/vnd.openxmlformats-package.relationships+xml"/>
  <Override PartName="/ppt/slideMasters/slideMaster6.xml" ContentType="application/vnd.openxmlformats-officedocument.presentationml.slideMaster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7.xml" ContentType="application/vnd.openxmlformats-officedocument.presentationml.notesSlide+xml"/>
  <Override PartName="/ppt/notesSlides/_rels/notesSlide17.xml.rels" ContentType="application/vnd.openxmlformats-package.relationships+xml"/>
  <Override PartName="/ppt/notesSlides/_rels/notesSlide18.xml.rels" ContentType="application/vnd.openxmlformats-package.relationships+xml"/>
  <Override PartName="/ppt/notesSlides/_rels/notesSlide19.xml.rels" ContentType="application/vnd.openxmlformats-package.relationship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slideLayouts/slideLayout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_rels/slideLayout31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61.xml.rels" ContentType="application/vnd.openxmlformats-package.relationships+xml"/>
  <Override PartName="/ppt/slideLayouts/_rels/slideLayout62.xml.rels" ContentType="application/vnd.openxmlformats-package.relationships+xml"/>
  <Override PartName="/ppt/slideLayouts/_rels/slideLayout63.xml.rels" ContentType="application/vnd.openxmlformats-package.relationships+xml"/>
  <Override PartName="/ppt/slideLayouts/_rels/slideLayout64.xml.rels" ContentType="application/vnd.openxmlformats-package.relationships+xml"/>
  <Override PartName="/ppt/slideLayouts/_rels/slideLayout65.xml.rels" ContentType="application/vnd.openxmlformats-package.relationships+xml"/>
  <Override PartName="/ppt/slideLayouts/_rels/slideLayout66.xml.rels" ContentType="application/vnd.openxmlformats-package.relationships+xml"/>
  <Override PartName="/ppt/slideLayouts/_rels/slideLayout67.xml.rels" ContentType="application/vnd.openxmlformats-package.relationships+xml"/>
  <Override PartName="/ppt/slideLayouts/_rels/slideLayout68.xml.rels" ContentType="application/vnd.openxmlformats-package.relationships+xml"/>
  <Override PartName="/ppt/slideLayouts/_rels/slideLayout69.xml.rels" ContentType="application/vnd.openxmlformats-package.relationships+xml"/>
  <Override PartName="/ppt/slideLayouts/_rels/slideLayout70.xml.rels" ContentType="application/vnd.openxmlformats-package.relationships+xml"/>
  <Override PartName="/ppt/slideLayouts/_rels/slideLayout71.xml.rels" ContentType="application/vnd.openxmlformats-package.relationships+xml"/>
  <Override PartName="/ppt/slideLayouts/_rels/slideLayout72.xml.rels" ContentType="application/vnd.openxmlformats-package.relationships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s/slide26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_rels/slide35.xml.rels" ContentType="application/vnd.openxmlformats-package.relationships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24.xml.rels" ContentType="application/vnd.openxmlformats-package.relationships+xml"/>
  <Override PartName="/ppt/slides/_rels/slide7.xml.rels" ContentType="application/vnd.openxmlformats-package.relationships+xml"/>
  <Override PartName="/ppt/slides/_rels/slide25.xml.rels" ContentType="application/vnd.openxmlformats-package.relationships+xml"/>
  <Override PartName="/ppt/slides/_rels/slide8.xml.rels" ContentType="application/vnd.openxmlformats-package.relationships+xml"/>
  <Override PartName="/ppt/slides/_rels/slide26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7.xml.rels" ContentType="application/vnd.openxmlformats-package.relationships+xml"/>
  <Override PartName="/ppt/slides/_rels/slide28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34.xml.rels" ContentType="application/vnd.openxmlformats-package.relationships+xml"/>
  <Override PartName="/ppt/media/image1.png" ContentType="image/png"/>
  <Override PartName="/ppt/media/image2.jpeg" ContentType="image/jpeg"/>
  <Override PartName="/ppt/media/image17.jpeg" ContentType="image/jpeg"/>
  <Override PartName="/ppt/media/image3.png" ContentType="image/png"/>
  <Override PartName="/ppt/media/image4.jpeg" ContentType="image/jpeg"/>
  <Override PartName="/ppt/media/image5.jpeg" ContentType="image/jpeg"/>
  <Override PartName="/ppt/media/image7.png" ContentType="image/png"/>
  <Override PartName="/ppt/media/image8.jpeg" ContentType="image/jpeg"/>
  <Override PartName="/ppt/media/image6.png" ContentType="image/png"/>
  <Override PartName="/ppt/media/image9.jpeg" ContentType="image/jpeg"/>
  <Override PartName="/ppt/media/image10.jpeg" ContentType="image/jpeg"/>
  <Override PartName="/ppt/media/image11.jpeg" ContentType="image/jpeg"/>
  <Override PartName="/ppt/media/image12.png" ContentType="image/png"/>
  <Override PartName="/ppt/media/image18.jpeg" ContentType="image/jpeg"/>
  <Override PartName="/ppt/media/image13.jpeg" ContentType="image/jpeg"/>
  <Override PartName="/ppt/media/image14.jpeg" ContentType="image/jpeg"/>
  <Override PartName="/ppt/media/image29.png" ContentType="image/png"/>
  <Override PartName="/ppt/media/image15.jpeg" ContentType="image/jpeg"/>
  <Override PartName="/ppt/media/image16.jpeg" ContentType="image/jpeg"/>
  <Override PartName="/ppt/media/image19.jpeg" ContentType="image/jpeg"/>
  <Override PartName="/ppt/media/image22.png" ContentType="image/png"/>
  <Override PartName="/ppt/media/image20.png" ContentType="image/png"/>
  <Override PartName="/ppt/media/image21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28.png" ContentType="image/png"/>
  <Override PartName="/ppt/media/image30.png" ContentType="image/png"/>
  <Override PartName="/ppt/media/image31.png" ContentType="image/png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  <p:sldMasterId id="2147483713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278" r:id="rId31"/>
    <p:sldId id="279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88" r:id="rId41"/>
    <p:sldId id="289" r:id="rId42"/>
    <p:sldId id="290" r:id="rId43"/>
    <p:sldId id="291" r:id="rId44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1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slide" Target="slides/slide20.xml"/><Relationship Id="rId29" Type="http://schemas.openxmlformats.org/officeDocument/2006/relationships/slide" Target="slides/slide21.xml"/><Relationship Id="rId30" Type="http://schemas.openxmlformats.org/officeDocument/2006/relationships/slide" Target="slides/slide22.xml"/><Relationship Id="rId31" Type="http://schemas.openxmlformats.org/officeDocument/2006/relationships/slide" Target="slides/slide23.xml"/><Relationship Id="rId32" Type="http://schemas.openxmlformats.org/officeDocument/2006/relationships/slide" Target="slides/slide24.xml"/><Relationship Id="rId33" Type="http://schemas.openxmlformats.org/officeDocument/2006/relationships/slide" Target="slides/slide25.xml"/><Relationship Id="rId34" Type="http://schemas.openxmlformats.org/officeDocument/2006/relationships/slide" Target="slides/slide26.xml"/><Relationship Id="rId35" Type="http://schemas.openxmlformats.org/officeDocument/2006/relationships/slide" Target="slides/slide27.xml"/><Relationship Id="rId36" Type="http://schemas.openxmlformats.org/officeDocument/2006/relationships/slide" Target="slides/slide28.xml"/><Relationship Id="rId37" Type="http://schemas.openxmlformats.org/officeDocument/2006/relationships/slide" Target="slides/slide29.xml"/><Relationship Id="rId38" Type="http://schemas.openxmlformats.org/officeDocument/2006/relationships/slide" Target="slides/slide30.xml"/><Relationship Id="rId39" Type="http://schemas.openxmlformats.org/officeDocument/2006/relationships/slide" Target="slides/slide31.xml"/><Relationship Id="rId40" Type="http://schemas.openxmlformats.org/officeDocument/2006/relationships/slide" Target="slides/slide32.xml"/><Relationship Id="rId41" Type="http://schemas.openxmlformats.org/officeDocument/2006/relationships/slide" Target="slides/slide33.xml"/><Relationship Id="rId42" Type="http://schemas.openxmlformats.org/officeDocument/2006/relationships/slide" Target="slides/slide34.xml"/><Relationship Id="rId43" Type="http://schemas.openxmlformats.org/officeDocument/2006/relationships/slide" Target="slides/slide35.xml"/><Relationship Id="rId44" Type="http://schemas.openxmlformats.org/officeDocument/2006/relationships/slide" Target="slides/slide36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7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перемещения страницы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4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24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249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250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251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0114EBE0-BA1C-4EE5-8592-75E073318189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7.xml.rels><?xml version="1.0" encoding="UTF-8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
</Relationships>
</file>

<file path=ppt/notesSlides/_rels/notesSlide18.xml.rels><?xml version="1.0" encoding="UTF-8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
</Relationships>
</file>

<file path=ppt/notesSlides/_rels/notesSlide19.xml.rels><?xml version="1.0" encoding="UTF-8"?>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
</Relationship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CustomShape 1"/>
          <p:cNvSpPr/>
          <p:nvPr/>
        </p:nvSpPr>
        <p:spPr>
          <a:xfrm>
            <a:off x="5636880" y="6515280"/>
            <a:ext cx="4309920" cy="34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B8DEEB35-B4FF-438A-B6B1-0A27042F1A1D}" type="slidenum">
              <a:rPr b="0" lang="ru-RU" sz="12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  <p:sp>
        <p:nvSpPr>
          <p:cNvPr id="428" name="PlaceHolder 2"/>
          <p:cNvSpPr>
            <a:spLocks noGrp="1"/>
          </p:cNvSpPr>
          <p:nvPr>
            <p:ph type="sldImg"/>
          </p:nvPr>
        </p:nvSpPr>
        <p:spPr>
          <a:xfrm>
            <a:off x="3259080" y="514440"/>
            <a:ext cx="3428280" cy="2571120"/>
          </a:xfrm>
          <a:prstGeom prst="rect">
            <a:avLst/>
          </a:prstGeom>
        </p:spPr>
      </p:sp>
      <p:sp>
        <p:nvSpPr>
          <p:cNvPr id="429" name="PlaceHolder 3"/>
          <p:cNvSpPr>
            <a:spLocks noGrp="1"/>
          </p:cNvSpPr>
          <p:nvPr>
            <p:ph type="body"/>
          </p:nvPr>
        </p:nvSpPr>
        <p:spPr>
          <a:xfrm>
            <a:off x="1326240" y="3257280"/>
            <a:ext cx="7293960" cy="3085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ru-RU" sz="2000" spc="-1" strike="noStrike">
              <a:latin typeface="Arial"/>
            </a:endParaRPr>
          </a:p>
        </p:txBody>
      </p:sp>
    </p:spTree>
  </p:cSld>
</p:note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CustomShape 1"/>
          <p:cNvSpPr/>
          <p:nvPr/>
        </p:nvSpPr>
        <p:spPr>
          <a:xfrm>
            <a:off x="5636880" y="6515280"/>
            <a:ext cx="4309920" cy="34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47105049-ED53-4C10-A44E-F859DFBA473E}" type="slidenum">
              <a:rPr b="0" lang="ru-RU" sz="12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  <p:sp>
        <p:nvSpPr>
          <p:cNvPr id="431" name="PlaceHolder 2"/>
          <p:cNvSpPr>
            <a:spLocks noGrp="1"/>
          </p:cNvSpPr>
          <p:nvPr>
            <p:ph type="sldImg"/>
          </p:nvPr>
        </p:nvSpPr>
        <p:spPr>
          <a:xfrm>
            <a:off x="3259080" y="514440"/>
            <a:ext cx="3428280" cy="2571120"/>
          </a:xfrm>
          <a:prstGeom prst="rect">
            <a:avLst/>
          </a:prstGeom>
        </p:spPr>
      </p:sp>
      <p:sp>
        <p:nvSpPr>
          <p:cNvPr id="432" name="PlaceHolder 3"/>
          <p:cNvSpPr>
            <a:spLocks noGrp="1"/>
          </p:cNvSpPr>
          <p:nvPr>
            <p:ph type="body"/>
          </p:nvPr>
        </p:nvSpPr>
        <p:spPr>
          <a:xfrm>
            <a:off x="1326240" y="3257280"/>
            <a:ext cx="7293960" cy="3085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ru-RU" sz="2000" spc="-1" strike="noStrike">
              <a:latin typeface="Arial"/>
            </a:endParaRPr>
          </a:p>
        </p:txBody>
      </p:sp>
    </p:spTree>
  </p:cSld>
</p:notes>
</file>

<file path=ppt/notesSlides/notesSlide1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CustomShape 1"/>
          <p:cNvSpPr/>
          <p:nvPr/>
        </p:nvSpPr>
        <p:spPr>
          <a:xfrm>
            <a:off x="5636880" y="6515280"/>
            <a:ext cx="4309920" cy="34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r">
              <a:lnSpc>
                <a:spcPct val="100000"/>
              </a:lnSpc>
            </a:pPr>
            <a:fld id="{AB4F239A-71D5-4D24-81D0-3F9449375280}" type="slidenum">
              <a:rPr b="0" lang="ru-RU" sz="1200" spc="-1" strike="noStrike">
                <a:solidFill>
                  <a:srgbClr val="000000"/>
                </a:solidFill>
                <a:latin typeface="Times New Roman"/>
                <a:ea typeface="+mn-ea"/>
              </a:rPr>
              <a:t>&lt;номер&gt;</a:t>
            </a:fld>
            <a:endParaRPr b="0" lang="ru-RU" sz="1200" spc="-1" strike="noStrike">
              <a:latin typeface="Arial"/>
            </a:endParaRPr>
          </a:p>
        </p:txBody>
      </p:sp>
      <p:sp>
        <p:nvSpPr>
          <p:cNvPr id="434" name="PlaceHolder 2"/>
          <p:cNvSpPr>
            <a:spLocks noGrp="1"/>
          </p:cNvSpPr>
          <p:nvPr>
            <p:ph type="sldImg"/>
          </p:nvPr>
        </p:nvSpPr>
        <p:spPr>
          <a:xfrm>
            <a:off x="3259080" y="514440"/>
            <a:ext cx="3428280" cy="2571120"/>
          </a:xfrm>
          <a:prstGeom prst="rect">
            <a:avLst/>
          </a:prstGeom>
        </p:spPr>
      </p:sp>
      <p:sp>
        <p:nvSpPr>
          <p:cNvPr id="435" name="PlaceHolder 3"/>
          <p:cNvSpPr>
            <a:spLocks noGrp="1"/>
          </p:cNvSpPr>
          <p:nvPr>
            <p:ph type="body"/>
          </p:nvPr>
        </p:nvSpPr>
        <p:spPr>
          <a:xfrm>
            <a:off x="1326240" y="3257280"/>
            <a:ext cx="7293960" cy="308556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endParaRPr b="0" lang="ru-RU" sz="20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6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6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77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1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3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4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4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7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8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29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0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1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5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2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5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6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7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8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69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8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9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0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6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1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</p:spTree>
  </p:cSld>
</p:sldLayout>
</file>

<file path=ppt/slideLayouts/slideLayout6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6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3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7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4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rIns="0" tIns="0" bIns="0">
            <a:normAutofit fontScale="76000"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ru-RU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ru-RU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Relationship Id="rId11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1.xml"/><Relationship Id="rId13" Type="http://schemas.openxmlformats.org/officeDocument/2006/relationships/slideLayout" Target="../slideLayouts/slideLayout7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ustomShape 1"/>
          <p:cNvSpPr/>
          <p:nvPr/>
        </p:nvSpPr>
        <p:spPr>
          <a:xfrm>
            <a:off x="0" y="6705720"/>
            <a:ext cx="9142920" cy="1512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9" name="CustomShape 2"/>
          <p:cNvSpPr/>
          <p:nvPr/>
        </p:nvSpPr>
        <p:spPr>
          <a:xfrm>
            <a:off x="0" y="0"/>
            <a:ext cx="9142920" cy="13921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" name="CustomShape 3"/>
          <p:cNvSpPr/>
          <p:nvPr/>
        </p:nvSpPr>
        <p:spPr>
          <a:xfrm>
            <a:off x="0" y="0"/>
            <a:ext cx="151200" cy="68569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1" name="CustomShape 4"/>
          <p:cNvSpPr/>
          <p:nvPr/>
        </p:nvSpPr>
        <p:spPr>
          <a:xfrm>
            <a:off x="8991720" y="0"/>
            <a:ext cx="151200" cy="68569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" name="CustomShape 5"/>
          <p:cNvSpPr/>
          <p:nvPr/>
        </p:nvSpPr>
        <p:spPr>
          <a:xfrm>
            <a:off x="149400" y="6388560"/>
            <a:ext cx="8831880" cy="30852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3" name="CustomShape 6"/>
          <p:cNvSpPr/>
          <p:nvPr/>
        </p:nvSpPr>
        <p:spPr>
          <a:xfrm>
            <a:off x="152280" y="155520"/>
            <a:ext cx="8831880" cy="6545880"/>
          </a:xfrm>
          <a:prstGeom prst="rect">
            <a:avLst/>
          </a:prstGeom>
          <a:noFill/>
          <a:ln w="9525">
            <a:solidFill>
              <a:schemeClr val="accent3">
                <a:shade val="75000"/>
              </a:schemeClr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44" name="Line 7"/>
          <p:cNvSpPr/>
          <p:nvPr/>
        </p:nvSpPr>
        <p:spPr>
          <a:xfrm>
            <a:off x="152280" y="1276560"/>
            <a:ext cx="8832960" cy="0"/>
          </a:xfrm>
          <a:prstGeom prst="line">
            <a:avLst/>
          </a:prstGeom>
          <a:ln w="9525">
            <a:solidFill>
              <a:schemeClr val="accent3">
                <a:shade val="75000"/>
              </a:schemeClr>
            </a:solidFill>
            <a:prstDash val="sys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45" name="CustomShape 8"/>
          <p:cNvSpPr/>
          <p:nvPr/>
        </p:nvSpPr>
        <p:spPr>
          <a:xfrm>
            <a:off x="4267080" y="956160"/>
            <a:ext cx="608400" cy="60840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800" dir="5400000" dist="2556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6" name="CustomShape 9"/>
          <p:cNvSpPr/>
          <p:nvPr/>
        </p:nvSpPr>
        <p:spPr>
          <a:xfrm>
            <a:off x="4361760" y="1050480"/>
            <a:ext cx="419400" cy="419400"/>
          </a:xfrm>
          <a:prstGeom prst="ellipse">
            <a:avLst/>
          </a:prstGeom>
          <a:solidFill>
            <a:srgbClr val="ffffff"/>
          </a:solidFill>
          <a:ln cap="rnd" w="50800">
            <a:solidFill>
              <a:schemeClr val="accent3">
                <a:shade val="75000"/>
              </a:schemeClr>
            </a:solidFill>
            <a:round/>
          </a:ln>
          <a:effectLst>
            <a:outerShdw blurRad="50800" dir="5400000" dist="2556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47" name="PlaceHolder 10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48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stomShape 1"/>
          <p:cNvSpPr/>
          <p:nvPr/>
        </p:nvSpPr>
        <p:spPr>
          <a:xfrm>
            <a:off x="0" y="6705720"/>
            <a:ext cx="9142920" cy="1512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6" name="CustomShape 2"/>
          <p:cNvSpPr/>
          <p:nvPr/>
        </p:nvSpPr>
        <p:spPr>
          <a:xfrm>
            <a:off x="0" y="0"/>
            <a:ext cx="9142920" cy="13921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7" name="CustomShape 3"/>
          <p:cNvSpPr/>
          <p:nvPr/>
        </p:nvSpPr>
        <p:spPr>
          <a:xfrm>
            <a:off x="0" y="0"/>
            <a:ext cx="151200" cy="68569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8" name="CustomShape 4"/>
          <p:cNvSpPr/>
          <p:nvPr/>
        </p:nvSpPr>
        <p:spPr>
          <a:xfrm>
            <a:off x="8991720" y="0"/>
            <a:ext cx="151200" cy="685692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9" name="CustomShape 5"/>
          <p:cNvSpPr/>
          <p:nvPr/>
        </p:nvSpPr>
        <p:spPr>
          <a:xfrm>
            <a:off x="149400" y="6388560"/>
            <a:ext cx="8831880" cy="308520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0" name="CustomShape 6"/>
          <p:cNvSpPr/>
          <p:nvPr/>
        </p:nvSpPr>
        <p:spPr>
          <a:xfrm>
            <a:off x="152280" y="155520"/>
            <a:ext cx="8831880" cy="6545880"/>
          </a:xfrm>
          <a:prstGeom prst="rect">
            <a:avLst/>
          </a:prstGeom>
          <a:noFill/>
          <a:ln w="9525">
            <a:solidFill>
              <a:schemeClr val="accent3">
                <a:shade val="75000"/>
              </a:schemeClr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91" name="Line 7"/>
          <p:cNvSpPr/>
          <p:nvPr/>
        </p:nvSpPr>
        <p:spPr>
          <a:xfrm>
            <a:off x="152280" y="1276560"/>
            <a:ext cx="8832960" cy="0"/>
          </a:xfrm>
          <a:prstGeom prst="line">
            <a:avLst/>
          </a:prstGeom>
          <a:ln w="9525">
            <a:solidFill>
              <a:schemeClr val="accent3">
                <a:shade val="75000"/>
              </a:schemeClr>
            </a:solidFill>
            <a:prstDash val="sysDash"/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92" name="CustomShape 8"/>
          <p:cNvSpPr/>
          <p:nvPr/>
        </p:nvSpPr>
        <p:spPr>
          <a:xfrm>
            <a:off x="4267080" y="956160"/>
            <a:ext cx="608400" cy="608400"/>
          </a:xfrm>
          <a:prstGeom prst="ellipse">
            <a:avLst/>
          </a:prstGeom>
          <a:solidFill>
            <a:srgbClr val="ffffff"/>
          </a:solidFill>
          <a:ln w="15875">
            <a:noFill/>
          </a:ln>
          <a:effectLst>
            <a:outerShdw blurRad="50800" dir="5400000" dist="2556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93" name="CustomShape 9"/>
          <p:cNvSpPr/>
          <p:nvPr/>
        </p:nvSpPr>
        <p:spPr>
          <a:xfrm>
            <a:off x="4361760" y="1050480"/>
            <a:ext cx="419400" cy="419400"/>
          </a:xfrm>
          <a:prstGeom prst="ellipse">
            <a:avLst/>
          </a:prstGeom>
          <a:solidFill>
            <a:srgbClr val="ffffff"/>
          </a:solidFill>
          <a:ln cap="rnd" w="50800">
            <a:solidFill>
              <a:schemeClr val="accent3">
                <a:shade val="75000"/>
              </a:schemeClr>
            </a:solidFill>
            <a:round/>
          </a:ln>
          <a:effectLst>
            <a:outerShdw blurRad="50800" dir="5400000" dist="25560" rotWithShape="0">
              <a:srgbClr val="000000">
                <a:alpha val="3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94" name="PlaceHolder 10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8880" cy="11444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1800" spc="-1" strike="noStrike">
                <a:latin typeface="Arial"/>
              </a:rPr>
              <a:t>Для правки текста заглавия щёлкните мышью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95" name="PlaceHolder 11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ffffff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r>
              <a:rPr b="0" lang="ru-RU" sz="4400" spc="-1" strike="noStrike">
                <a:latin typeface="Arial"/>
              </a:rPr>
              <a:t>Для правки текста заглавия щёлкните мышью</a:t>
            </a:r>
            <a:endParaRPr b="0" lang="ru-RU" sz="4400" spc="-1" strike="noStrike">
              <a:latin typeface="Arial"/>
            </a:endParaRPr>
          </a:p>
        </p:txBody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latin typeface="Arial"/>
              </a:rPr>
              <a:t>Второй уровень структуры</a:t>
            </a:r>
            <a:endParaRPr b="0" lang="ru-RU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latin typeface="Arial"/>
              </a:rPr>
              <a:t>Третий уровень структуры</a:t>
            </a:r>
            <a:endParaRPr b="0" lang="ru-RU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latin typeface="Arial"/>
              </a:rPr>
              <a:t>Четвёртый уровень структуры</a:t>
            </a:r>
            <a:endParaRPr b="0" lang="ru-RU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Пятый уровень структуры</a:t>
            </a:r>
            <a:endParaRPr b="0" lang="ru-RU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Шестой уровень структуры</a:t>
            </a:r>
            <a:endParaRPr b="0" lang="ru-RU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latin typeface="Arial"/>
              </a:rPr>
              <a:t>Седьмой уровень структуры</a:t>
            </a:r>
            <a:endParaRPr b="0" lang="ru-RU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7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29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image" Target="../media/image11.jpeg"/><Relationship Id="rId4" Type="http://schemas.openxmlformats.org/officeDocument/2006/relationships/image" Target="../media/image12.png"/><Relationship Id="rId5" Type="http://schemas.openxmlformats.org/officeDocument/2006/relationships/slideLayout" Target="../slideLayouts/slideLayout37.xml"/><Relationship Id="rId6" Type="http://schemas.openxmlformats.org/officeDocument/2006/relationships/notesSlide" Target="../notesSlides/notesSlide1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image" Target="../media/image14.jpeg"/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slideLayout" Target="../slideLayouts/slideLayout37.xml"/><Relationship Id="rId6" Type="http://schemas.openxmlformats.org/officeDocument/2006/relationships/notesSlide" Target="../notesSlides/notesSlide18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jpeg"/><Relationship Id="rId3" Type="http://schemas.openxmlformats.org/officeDocument/2006/relationships/image" Target="../media/image19.jpeg"/><Relationship Id="rId4" Type="http://schemas.openxmlformats.org/officeDocument/2006/relationships/slideLayout" Target="../slideLayouts/slideLayout49.xml"/><Relationship Id="rId5" Type="http://schemas.openxmlformats.org/officeDocument/2006/relationships/notesSlide" Target="../notesSlides/notesSlide1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7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17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17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17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17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slideLayout" Target="../slideLayouts/slideLayout17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17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17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17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17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hyperlink" Target="https://vk.com/club193599216" TargetMode="External"/><Relationship Id="rId3" Type="http://schemas.openxmlformats.org/officeDocument/2006/relationships/image" Target="../media/image31.png"/><Relationship Id="rId4" Type="http://schemas.openxmlformats.org/officeDocument/2006/relationships/slideLayout" Target="../slideLayouts/slideLayout6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7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7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Picture 2" descr="C:\Users\polyanskaya.tv\Pictures\fon_птички.png"/>
          <p:cNvPicPr/>
          <p:nvPr/>
        </p:nvPicPr>
        <p:blipFill>
          <a:blip r:embed="rId1"/>
          <a:srcRect l="0" t="7786" r="52749" b="0"/>
          <a:stretch/>
        </p:blipFill>
        <p:spPr>
          <a:xfrm>
            <a:off x="-36360" y="0"/>
            <a:ext cx="1475640" cy="6856920"/>
          </a:xfrm>
          <a:prstGeom prst="rect">
            <a:avLst/>
          </a:prstGeom>
          <a:ln w="0">
            <a:noFill/>
          </a:ln>
        </p:spPr>
      </p:pic>
      <p:sp>
        <p:nvSpPr>
          <p:cNvPr id="253" name="CustomShape 1"/>
          <p:cNvSpPr/>
          <p:nvPr/>
        </p:nvSpPr>
        <p:spPr>
          <a:xfrm>
            <a:off x="1440000" y="88200"/>
            <a:ext cx="7559280" cy="9633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latin typeface="Arial"/>
                <a:ea typeface="Microsoft YaHei"/>
              </a:rPr>
              <a:t>ОСП АОУ ВО «ДПО» «Центр непрерывного повышения педагогического мастерства педагогических работников в г. Вологде»</a:t>
            </a:r>
            <a:r>
              <a:rPr b="1" lang="ru-RU" sz="16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ru-RU" sz="16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600" spc="-1" strike="noStrike">
              <a:latin typeface="Arial"/>
            </a:endParaRPr>
          </a:p>
        </p:txBody>
      </p:sp>
      <p:sp>
        <p:nvSpPr>
          <p:cNvPr id="254" name="CustomShape 2"/>
          <p:cNvSpPr/>
          <p:nvPr/>
        </p:nvSpPr>
        <p:spPr>
          <a:xfrm>
            <a:off x="1620000" y="1088640"/>
            <a:ext cx="7522920" cy="5507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5" name="CustomShape 3"/>
          <p:cNvSpPr/>
          <p:nvPr/>
        </p:nvSpPr>
        <p:spPr>
          <a:xfrm>
            <a:off x="1440000" y="900000"/>
            <a:ext cx="145080" cy="547164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6" name="CustomShape 4"/>
          <p:cNvSpPr/>
          <p:nvPr/>
        </p:nvSpPr>
        <p:spPr>
          <a:xfrm>
            <a:off x="2627640" y="1268640"/>
            <a:ext cx="6348960" cy="1078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2a6099"/>
                </a:solidFill>
                <a:latin typeface="Arial"/>
                <a:ea typeface="DejaVu Sans"/>
              </a:rPr>
              <a:t>Функциональная грамотность как новый вектор качества общего образования</a:t>
            </a:r>
            <a:br/>
            <a:endParaRPr b="0" lang="ru-RU" sz="48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endParaRPr b="0" lang="ru-RU" sz="4800" spc="-1" strike="noStrike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endParaRPr b="0" lang="ru-RU" sz="4800" spc="-1" strike="noStrike">
              <a:latin typeface="Arial"/>
            </a:endParaRPr>
          </a:p>
        </p:txBody>
      </p:sp>
      <p:sp>
        <p:nvSpPr>
          <p:cNvPr id="257" name="CustomShape 5"/>
          <p:cNvSpPr/>
          <p:nvPr/>
        </p:nvSpPr>
        <p:spPr>
          <a:xfrm>
            <a:off x="3060000" y="5013000"/>
            <a:ext cx="5831640" cy="1294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rmAutofit fontScale="2000"/>
          </a:bodyPr>
          <a:p>
            <a:pPr algn="r">
              <a:lnSpc>
                <a:spcPct val="100000"/>
              </a:lnSpc>
              <a:tabLst>
                <a:tab algn="l" pos="0"/>
              </a:tabLst>
            </a:pPr>
            <a:r>
              <a:rPr b="0" lang="ru-RU" sz="16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 b="0" lang="ru-RU" sz="1600" spc="-1" strike="noStrike">
              <a:latin typeface="Arial"/>
            </a:endParaRPr>
          </a:p>
          <a:p>
            <a:pPr algn="r">
              <a:lnSpc>
                <a:spcPct val="100000"/>
              </a:lnSpc>
              <a:tabLst>
                <a:tab algn="l" pos="0"/>
              </a:tabLst>
            </a:pPr>
            <a:r>
              <a:rPr b="1" lang="ru-RU" sz="6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Курныгина Ирина Александровна,</a:t>
            </a:r>
            <a:endParaRPr b="0" lang="ru-RU" sz="6800" spc="-1" strike="noStrike">
              <a:latin typeface="Arial"/>
            </a:endParaRPr>
          </a:p>
          <a:p>
            <a:pPr algn="r">
              <a:lnSpc>
                <a:spcPct val="100000"/>
              </a:lnSpc>
              <a:tabLst>
                <a:tab algn="l" pos="0"/>
              </a:tabLst>
            </a:pPr>
            <a:r>
              <a:rPr b="0" lang="ru-RU" sz="6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методист </a:t>
            </a:r>
            <a:r>
              <a:rPr b="0" lang="ru-RU" sz="6800" spc="-1" strike="noStrike">
                <a:solidFill>
                  <a:srgbClr val="000000"/>
                </a:solidFill>
                <a:latin typeface="Times New Roman"/>
                <a:ea typeface="Microsoft YaHei"/>
              </a:rPr>
              <a:t>ОСП</a:t>
            </a:r>
            <a:r>
              <a:rPr b="1" i="1" lang="ru-RU" sz="6800" spc="-1" strike="noStrike">
                <a:solidFill>
                  <a:srgbClr val="000000"/>
                </a:solidFill>
                <a:latin typeface="Times New Roman"/>
                <a:ea typeface="Microsoft YaHei"/>
              </a:rPr>
              <a:t> </a:t>
            </a:r>
            <a:r>
              <a:rPr b="0" i="1" lang="ru-RU" sz="6800" spc="-1" strike="noStrike">
                <a:solidFill>
                  <a:srgbClr val="000000"/>
                </a:solidFill>
                <a:latin typeface="Times New Roman"/>
                <a:ea typeface="Microsoft YaHei"/>
              </a:rPr>
              <a:t>АОУ ВО ДПО «ВИРО» «Центр непрерывного повышения педагогического мастерства педагогических работников в г. Вологде»</a:t>
            </a:r>
            <a:endParaRPr b="0" lang="ru-RU" sz="6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CustomShape 1"/>
          <p:cNvSpPr/>
          <p:nvPr/>
        </p:nvSpPr>
        <p:spPr>
          <a:xfrm>
            <a:off x="323640" y="1412640"/>
            <a:ext cx="8496000" cy="484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1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Читательская грамотность</a:t>
            </a: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- способность человека понимать и использовать письменное тексты, размышлять о них и заниматься чтением, чтобы достигать своих целей, расширять свои знания и возможности, участвовать в социальной жизни.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1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Естественно-научная грамотность - </a:t>
            </a: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способность человека занимать активную гражданскую позицию по вопросам, связанным с естественно-научными идеями: научно объяснять явления; понимать особенности естественно-научного исследования; интерпретировать данные и использовать научные доказательства.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</p:txBody>
      </p:sp>
      <p:sp>
        <p:nvSpPr>
          <p:cNvPr id="283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Составляющие  </a:t>
            </a:r>
            <a:br/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«функциональной грамотности»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CustomShape 1"/>
          <p:cNvSpPr/>
          <p:nvPr/>
        </p:nvSpPr>
        <p:spPr>
          <a:xfrm>
            <a:off x="323640" y="1412640"/>
            <a:ext cx="8496000" cy="4965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1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Математическая грамотность</a:t>
            </a: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- способность формулировать, применять и интерпретировать математику в разнообразных контекстах: применять математические рассуждения; использовать математические понятия и инструменты.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1" lang="ru-RU" sz="2200" spc="-1" strike="noStrike">
                <a:solidFill>
                  <a:srgbClr val="000000"/>
                </a:solidFill>
                <a:latin typeface="Georgia"/>
                <a:ea typeface="DejaVu Sans"/>
              </a:rPr>
              <a:t>Финансовая грамотность - </a:t>
            </a:r>
            <a:r>
              <a:rPr b="0" lang="ru-RU" sz="2200" spc="-1" strike="noStrike">
                <a:solidFill>
                  <a:srgbClr val="000000"/>
                </a:solidFill>
                <a:latin typeface="Georgia"/>
                <a:ea typeface="DejaVu Sans"/>
              </a:rPr>
              <a:t>выработка целесообразных моделей поведения в разнообразных жизненных ситуациях, связанных с финансами Формирование представлений о возможных альтернативных решениях личных и семейных финансовых проблем Развитие умения предвидеть позитивные и негативные последствия выбранного решения Приобретение опыта использования полученных знаний в практической деятельности, а также в повседневной жизни</a:t>
            </a:r>
            <a:endParaRPr b="0" lang="ru-RU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200" spc="-1" strike="noStrike">
              <a:latin typeface="Arial"/>
            </a:endParaRPr>
          </a:p>
        </p:txBody>
      </p:sp>
      <p:sp>
        <p:nvSpPr>
          <p:cNvPr id="285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Составляющие  </a:t>
            </a:r>
            <a:br/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«функциональной грамотности»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CustomShape 1"/>
          <p:cNvSpPr/>
          <p:nvPr/>
        </p:nvSpPr>
        <p:spPr>
          <a:xfrm>
            <a:off x="323640" y="1412640"/>
            <a:ext cx="8496000" cy="6094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2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r>
              <a:rPr b="1" lang="ru-RU" sz="2200" spc="-1" strike="noStrike">
                <a:solidFill>
                  <a:srgbClr val="000000"/>
                </a:solidFill>
                <a:latin typeface="Georgia"/>
                <a:ea typeface="DejaVu Sans"/>
              </a:rPr>
              <a:t>Глобальная компетентность</a:t>
            </a:r>
            <a:r>
              <a:rPr b="0" lang="ru-RU" sz="2200" spc="-1" strike="noStrike">
                <a:solidFill>
                  <a:srgbClr val="000000"/>
                </a:solidFill>
                <a:latin typeface="Georgia"/>
                <a:ea typeface="DejaVu Sans"/>
              </a:rPr>
              <a:t> — это многогранная цель обучения на протяжении всей жизни. Глобально компетентная личность способна изучать местные, глобальные проблемы и вопросы межкультурного взаимодействия, понимать и оценивать различные точки зрения и мировоззрения, успешно и уважительно взаимодействовать с другими, а также действовать ответственно для обеспечения устойчивого развития и коллективного благополучия.</a:t>
            </a:r>
            <a:endParaRPr b="0" lang="ru-RU" sz="2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1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Креативное мышление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- способность продуктивно участвовать в процессе выработки, оценки и совершенствовании идей, направленных на получение инновационных (новых, новаторских, оригинальных, нестандартных, непривычных) и эффективных (действенных, результативных, экономичных, оптимальных) решений, и/или  нового знания, и/или  эффектного (впечатляющего, вдохновляющего, необыкновенного, удивительного и т.п.) выражения воображения. </a:t>
            </a: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</p:txBody>
      </p:sp>
      <p:sp>
        <p:nvSpPr>
          <p:cNvPr id="287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Составляющие  </a:t>
            </a:r>
            <a:br/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«функциональной грамотности»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289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Составляющие  </a:t>
            </a:r>
            <a:br/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«функциональной грамотности»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90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latin typeface="Arial"/>
                <a:ea typeface="DejaVu Sans"/>
              </a:rPr>
              <a:t>«</a:t>
            </a:r>
            <a:r>
              <a:rPr b="0" lang="ru-RU" sz="3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Функционально грамотный человек способен использовать все постоянно приобретаемые в течение жизни знания, умения и навыки для решения максимально широкого диапазона жизненных задач в различных сферах деятельности, общения и социальных отношений». </a:t>
            </a:r>
            <a:endParaRPr b="0" lang="ru-RU" sz="32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Алексей Алексеевич Леонтьев лингвист, психолог, доктор психологических наук и доктор филологических наук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292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3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294" name="" descr=""/>
          <p:cNvPicPr/>
          <p:nvPr/>
        </p:nvPicPr>
        <p:blipFill>
          <a:blip r:embed="rId1"/>
          <a:stretch/>
        </p:blipFill>
        <p:spPr>
          <a:xfrm>
            <a:off x="0" y="0"/>
            <a:ext cx="9143640" cy="665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296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  </a:t>
            </a:r>
            <a:br/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 </a:t>
            </a: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Нова ли эта проблема для российской школы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97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Российские и международные исследования показывают, что российские школьники обладают значительным объемом знаний, однако они не умеют грамотно пользоваться этими знаниями.</a:t>
            </a:r>
            <a:endParaRPr b="0" lang="ru-RU" sz="2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800" spc="-1" strike="noStrike">
              <a:latin typeface="Arial"/>
            </a:endParaRPr>
          </a:p>
        </p:txBody>
      </p:sp>
      <p:sp>
        <p:nvSpPr>
          <p:cNvPr id="298" name="CustomShape 4"/>
          <p:cNvSpPr/>
          <p:nvPr/>
        </p:nvSpPr>
        <p:spPr>
          <a:xfrm>
            <a:off x="6300000" y="3100320"/>
            <a:ext cx="2555280" cy="2885400"/>
          </a:xfrm>
          <a:prstGeom prst="roundRect">
            <a:avLst>
              <a:gd name="adj" fmla="val 16667"/>
            </a:avLst>
          </a:prstGeom>
          <a:ln>
            <a:solidFill>
              <a:schemeClr val="accent1">
                <a:lumMod val="75000"/>
              </a:schemeClr>
            </a:solidFill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8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80000"/>
              </a:lnSpc>
              <a:spcBef>
                <a:spcPts val="601"/>
              </a:spcBef>
            </a:pPr>
            <a:r>
              <a:rPr b="1" i="1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Мы учимся,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1" i="1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увы, для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1" i="1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школы, а не </a:t>
            </a:r>
            <a:endParaRPr b="0" lang="ru-RU" sz="26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1" i="1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для жизни.</a:t>
            </a:r>
            <a:endParaRPr b="0" lang="ru-RU" sz="2600" spc="-1" strike="noStrike">
              <a:latin typeface="Arial"/>
            </a:endParaRPr>
          </a:p>
          <a:p>
            <a:pPr algn="r">
              <a:lnSpc>
                <a:spcPct val="80000"/>
              </a:lnSpc>
            </a:pPr>
            <a:r>
              <a:rPr b="1" i="1" lang="ru-RU" sz="2600" spc="-1" strike="noStrike">
                <a:solidFill>
                  <a:srgbClr val="000000"/>
                </a:solidFill>
                <a:latin typeface="Arial"/>
                <a:ea typeface="DejaVu Sans"/>
              </a:rPr>
              <a:t>Сенека</a:t>
            </a:r>
            <a:endParaRPr b="0" lang="ru-RU" sz="2600" spc="-1" strike="noStrike">
              <a:latin typeface="Arial"/>
            </a:endParaRPr>
          </a:p>
          <a:p>
            <a:pPr algn="r">
              <a:lnSpc>
                <a:spcPct val="80000"/>
              </a:lnSpc>
            </a:pPr>
            <a:r>
              <a:rPr b="1" i="1" lang="ru-RU" sz="1400" spc="-1" strike="noStrike">
                <a:solidFill>
                  <a:srgbClr val="000000"/>
                </a:solidFill>
                <a:latin typeface="Arial"/>
                <a:ea typeface="DejaVu Sans"/>
              </a:rPr>
              <a:t>(4 г. до н.э. — 65 г. н. э.)</a:t>
            </a:r>
            <a:endParaRPr b="0" lang="ru-RU" sz="1400" spc="-1" strike="noStrike">
              <a:latin typeface="Arial"/>
            </a:endParaRPr>
          </a:p>
        </p:txBody>
      </p:sp>
      <p:pic>
        <p:nvPicPr>
          <p:cNvPr id="299" name="Picture 2_0" descr="Луций Анней Сенека"/>
          <p:cNvPicPr/>
          <p:nvPr/>
        </p:nvPicPr>
        <p:blipFill>
          <a:blip r:embed="rId1"/>
          <a:stretch/>
        </p:blipFill>
        <p:spPr>
          <a:xfrm>
            <a:off x="7200000" y="3240000"/>
            <a:ext cx="859680" cy="1061280"/>
          </a:xfrm>
          <a:prstGeom prst="rect">
            <a:avLst/>
          </a:prstGeom>
          <a:ln w="0">
            <a:noFill/>
          </a:ln>
        </p:spPr>
      </p:pic>
      <p:sp>
        <p:nvSpPr>
          <p:cNvPr id="300" name="CustomShape 5"/>
          <p:cNvSpPr/>
          <p:nvPr/>
        </p:nvSpPr>
        <p:spPr>
          <a:xfrm>
            <a:off x="688680" y="3519000"/>
            <a:ext cx="5026320" cy="54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2a6099"/>
                </a:solidFill>
                <a:latin typeface="Arial"/>
              </a:rPr>
              <a:t>“</a:t>
            </a:r>
            <a:r>
              <a:rPr b="1" lang="ru-RU" sz="3200" spc="-1" strike="noStrike">
                <a:solidFill>
                  <a:srgbClr val="2a6099"/>
                </a:solidFill>
                <a:latin typeface="Arial"/>
              </a:rPr>
              <a:t>формализмом знаний</a:t>
            </a:r>
            <a:r>
              <a:rPr b="1" lang="en-US" sz="3200" spc="-1" strike="noStrike">
                <a:solidFill>
                  <a:srgbClr val="2a6099"/>
                </a:solidFill>
                <a:latin typeface="Arial"/>
              </a:rPr>
              <a:t>”</a:t>
            </a:r>
            <a:endParaRPr b="0" lang="ru-RU" sz="3200" spc="-1" strike="noStrike">
              <a:latin typeface="Arial"/>
            </a:endParaRPr>
          </a:p>
        </p:txBody>
      </p:sp>
      <p:sp>
        <p:nvSpPr>
          <p:cNvPr id="301" name="CustomShape 6"/>
          <p:cNvSpPr/>
          <p:nvPr/>
        </p:nvSpPr>
        <p:spPr>
          <a:xfrm>
            <a:off x="540000" y="4853520"/>
            <a:ext cx="5756400" cy="54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>
              <a:lnSpc>
                <a:spcPct val="100000"/>
              </a:lnSpc>
            </a:pPr>
            <a:r>
              <a:rPr b="1" lang="en-US" sz="3200" spc="-1" strike="noStrike">
                <a:solidFill>
                  <a:srgbClr val="2a6099"/>
                </a:solidFill>
                <a:latin typeface="Arial"/>
              </a:rPr>
              <a:t>“</a:t>
            </a:r>
            <a:r>
              <a:rPr b="1" lang="ru-RU" sz="3200" spc="-1" strike="noStrike">
                <a:solidFill>
                  <a:srgbClr val="2a6099"/>
                </a:solidFill>
                <a:latin typeface="Arial"/>
              </a:rPr>
              <a:t>ситуационностью знаний</a:t>
            </a:r>
            <a:r>
              <a:rPr b="1" lang="en-US" sz="3200" spc="-1" strike="noStrike">
                <a:solidFill>
                  <a:srgbClr val="2a6099"/>
                </a:solidFill>
                <a:latin typeface="Arial"/>
              </a:rPr>
              <a:t>”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CustomShape 1"/>
          <p:cNvSpPr/>
          <p:nvPr/>
        </p:nvSpPr>
        <p:spPr>
          <a:xfrm>
            <a:off x="323640" y="1412640"/>
            <a:ext cx="8496000" cy="4417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6000" spc="-1" strike="noStrike">
                <a:solidFill>
                  <a:srgbClr val="2a6099"/>
                </a:solidFill>
                <a:latin typeface="Times New Roman"/>
                <a:ea typeface="DejaVu Sans"/>
              </a:rPr>
              <a:t>Как изменилось сегодня представление о качестве образования?</a:t>
            </a:r>
            <a:endParaRPr b="0" lang="ru-RU" sz="6000" spc="-1" strike="noStrike">
              <a:latin typeface="Arial"/>
            </a:endParaRPr>
          </a:p>
        </p:txBody>
      </p:sp>
      <p:sp>
        <p:nvSpPr>
          <p:cNvPr id="303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2060"/>
                </a:solidFill>
                <a:latin typeface="Georgia"/>
                <a:ea typeface="DejaVu Sans"/>
              </a:rPr>
              <a:t>Глобальные вызовы  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304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CustomShape 1"/>
          <p:cNvSpPr/>
          <p:nvPr/>
        </p:nvSpPr>
        <p:spPr>
          <a:xfrm>
            <a:off x="4238640" y="5273640"/>
            <a:ext cx="1523160" cy="88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6" name="CustomShape 2"/>
          <p:cNvSpPr/>
          <p:nvPr/>
        </p:nvSpPr>
        <p:spPr>
          <a:xfrm>
            <a:off x="6553080" y="6248520"/>
            <a:ext cx="1904400" cy="4564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r">
              <a:lnSpc>
                <a:spcPct val="100000"/>
              </a:lnSpc>
            </a:pPr>
            <a:fld id="{87259570-9FFD-4E63-B10D-028567A464CD}" type="slidenum"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  <p:sp>
        <p:nvSpPr>
          <p:cNvPr id="307" name="CustomShape 3"/>
          <p:cNvSpPr/>
          <p:nvPr/>
        </p:nvSpPr>
        <p:spPr>
          <a:xfrm>
            <a:off x="9813960" y="6518160"/>
            <a:ext cx="18360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8" name="CustomShape 4"/>
          <p:cNvSpPr/>
          <p:nvPr/>
        </p:nvSpPr>
        <p:spPr>
          <a:xfrm>
            <a:off x="468360" y="152280"/>
            <a:ext cx="8100360" cy="1490040"/>
          </a:xfrm>
          <a:prstGeom prst="roundRect">
            <a:avLst>
              <a:gd name="adj" fmla="val 49106"/>
            </a:avLst>
          </a:prstGeom>
          <a:solidFill>
            <a:schemeClr val="accent5">
              <a:lumMod val="10000"/>
            </a:schemeClr>
          </a:solidFill>
          <a:ln w="28575">
            <a:solidFill>
              <a:schemeClr val="accent1"/>
            </a:solidFill>
            <a:round/>
          </a:ln>
          <a:effectLst>
            <a:outerShdw algn="ctr" dir="2700000" dist="106914" rotWithShape="0">
              <a:schemeClr val="bg2">
                <a:alpha val="5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lnSpc>
                <a:spcPct val="80000"/>
              </a:lnSpc>
            </a:pPr>
            <a:r>
              <a:rPr b="1" lang="ru-RU" sz="3600" spc="-1" strike="noStrike">
                <a:solidFill>
                  <a:srgbClr val="ffff00"/>
                </a:solidFill>
                <a:latin typeface="Arial"/>
                <a:ea typeface="DejaVu Sans"/>
              </a:rPr>
              <a:t>Рынок труда: изменения в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1" lang="ru-RU" sz="3600" spc="-1" strike="noStrike">
                <a:solidFill>
                  <a:srgbClr val="ffff00"/>
                </a:solidFill>
                <a:latin typeface="Arial"/>
                <a:ea typeface="DejaVu Sans"/>
              </a:rPr>
              <a:t>структуре спроса на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1" lang="ru-RU" sz="3600" spc="-1" strike="noStrike">
                <a:solidFill>
                  <a:srgbClr val="ffff00"/>
                </a:solidFill>
                <a:latin typeface="Arial"/>
                <a:ea typeface="DejaVu Sans"/>
              </a:rPr>
              <a:t>профессиональные навыки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309" name="CustomShape 5"/>
          <p:cNvSpPr/>
          <p:nvPr/>
        </p:nvSpPr>
        <p:spPr>
          <a:xfrm>
            <a:off x="1836720" y="1836720"/>
            <a:ext cx="5614200" cy="610560"/>
          </a:xfrm>
          <a:prstGeom prst="rect">
            <a:avLst/>
          </a:prstGeom>
          <a:gradFill rotWithShape="0">
            <a:gsLst>
              <a:gs pos="0">
                <a:srgbClr val="6666ff"/>
              </a:gs>
              <a:gs pos="100000">
                <a:srgbClr val="ffffcc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latin typeface="Arial"/>
                <a:ea typeface="DejaVu Sans"/>
              </a:rPr>
              <a:t>Рутинные операции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310" name="CustomShape 6"/>
          <p:cNvSpPr/>
          <p:nvPr/>
        </p:nvSpPr>
        <p:spPr>
          <a:xfrm>
            <a:off x="1116000" y="3635280"/>
            <a:ext cx="2285280" cy="642240"/>
          </a:xfrm>
          <a:prstGeom prst="rect">
            <a:avLst/>
          </a:prstGeom>
          <a:gradFill rotWithShape="0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Ручные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311" name="CustomShape 7"/>
          <p:cNvSpPr/>
          <p:nvPr/>
        </p:nvSpPr>
        <p:spPr>
          <a:xfrm>
            <a:off x="5832360" y="3635280"/>
            <a:ext cx="2285280" cy="642240"/>
          </a:xfrm>
          <a:prstGeom prst="rect">
            <a:avLst/>
          </a:prstGeom>
          <a:gradFill rotWithShape="0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Умственные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312" name="Picture 2_2" descr="http://www.feedbek.nl/wp-content/uploads/2012/11/Lopende-band-schroefjesfabriek.jpg"/>
          <p:cNvPicPr/>
          <p:nvPr/>
        </p:nvPicPr>
        <p:blipFill>
          <a:blip r:embed="rId1"/>
          <a:stretch/>
        </p:blipFill>
        <p:spPr>
          <a:xfrm>
            <a:off x="324000" y="4356000"/>
            <a:ext cx="1810440" cy="1475640"/>
          </a:xfrm>
          <a:prstGeom prst="rect">
            <a:avLst/>
          </a:prstGeom>
          <a:ln w="0">
            <a:noFill/>
          </a:ln>
        </p:spPr>
      </p:pic>
      <p:pic>
        <p:nvPicPr>
          <p:cNvPr id="313" name="Picture 4_1" descr="http://gigamir.net/static/gallerys/10/107405/107405-248667-0.jpg"/>
          <p:cNvPicPr/>
          <p:nvPr/>
        </p:nvPicPr>
        <p:blipFill>
          <a:blip r:embed="rId2"/>
          <a:stretch/>
        </p:blipFill>
        <p:spPr>
          <a:xfrm>
            <a:off x="2160720" y="4356000"/>
            <a:ext cx="2247120" cy="1475640"/>
          </a:xfrm>
          <a:prstGeom prst="rect">
            <a:avLst/>
          </a:prstGeom>
          <a:ln w="0">
            <a:noFill/>
          </a:ln>
        </p:spPr>
      </p:pic>
      <p:pic>
        <p:nvPicPr>
          <p:cNvPr id="314" name="Picture 6_1" descr="https://im0-tub-ru.yandex.net/i?id=2f515139ff78fa88aa29c10dae567a5c&amp;n=33&amp;h=190&amp;w=296"/>
          <p:cNvPicPr/>
          <p:nvPr/>
        </p:nvPicPr>
        <p:blipFill>
          <a:blip r:embed="rId3"/>
          <a:stretch/>
        </p:blipFill>
        <p:spPr>
          <a:xfrm>
            <a:off x="4608360" y="4356000"/>
            <a:ext cx="2336040" cy="1499400"/>
          </a:xfrm>
          <a:prstGeom prst="rect">
            <a:avLst/>
          </a:prstGeom>
          <a:ln w="0">
            <a:noFill/>
          </a:ln>
        </p:spPr>
      </p:pic>
      <p:sp>
        <p:nvSpPr>
          <p:cNvPr id="315" name="CustomShape 8"/>
          <p:cNvSpPr/>
          <p:nvPr/>
        </p:nvSpPr>
        <p:spPr>
          <a:xfrm>
            <a:off x="324000" y="2571840"/>
            <a:ext cx="8532000" cy="754920"/>
          </a:xfrm>
          <a:prstGeom prst="rect">
            <a:avLst/>
          </a:prstGeom>
          <a:gradFill rotWithShape="0">
            <a:gsLst>
              <a:gs pos="0">
                <a:srgbClr val="6666ff"/>
              </a:gs>
              <a:gs pos="100000">
                <a:srgbClr val="ffffcc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lnSpc>
                <a:spcPct val="80000"/>
              </a:lnSpc>
            </a:pPr>
            <a:r>
              <a:rPr b="1" i="1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Методичное точное многократное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1" i="1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повторение освоенной процедуры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316" name="Picture 8_1" descr="http://csmr.ru/sites/default/files/r.gif"/>
          <p:cNvPicPr/>
          <p:nvPr/>
        </p:nvPicPr>
        <p:blipFill>
          <a:blip r:embed="rId4"/>
          <a:stretch/>
        </p:blipFill>
        <p:spPr>
          <a:xfrm>
            <a:off x="6696000" y="4356000"/>
            <a:ext cx="2523240" cy="1891440"/>
          </a:xfrm>
          <a:prstGeom prst="rect">
            <a:avLst/>
          </a:prstGeom>
          <a:ln w="0">
            <a:noFill/>
          </a:ln>
        </p:spPr>
      </p:pic>
      <p:sp>
        <p:nvSpPr>
          <p:cNvPr id="317" name="CustomShape 9"/>
          <p:cNvSpPr/>
          <p:nvPr/>
        </p:nvSpPr>
        <p:spPr>
          <a:xfrm>
            <a:off x="324000" y="6012000"/>
            <a:ext cx="8532000" cy="720000"/>
          </a:xfrm>
          <a:prstGeom prst="rect">
            <a:avLst/>
          </a:prstGeom>
          <a:gradFill rotWithShape="0">
            <a:gsLst>
              <a:gs pos="0">
                <a:srgbClr val="6666ff"/>
              </a:gs>
              <a:gs pos="100000">
                <a:srgbClr val="ffffcc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lnSpc>
                <a:spcPct val="100000"/>
              </a:lnSpc>
            </a:pPr>
            <a:r>
              <a:rPr b="1" i="1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Идет замена: автоматизация, робототехника,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компьютеризация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CustomShape 1"/>
          <p:cNvSpPr/>
          <p:nvPr/>
        </p:nvSpPr>
        <p:spPr>
          <a:xfrm>
            <a:off x="6553080" y="6248520"/>
            <a:ext cx="1904400" cy="4564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r">
              <a:lnSpc>
                <a:spcPct val="100000"/>
              </a:lnSpc>
            </a:pPr>
            <a:fld id="{25FCCB29-ADCE-4C08-9EF2-5CA518361C85}" type="slidenum">
              <a:rPr b="0" lang="ru-RU" sz="1400" spc="-1" strike="noStrike">
                <a:solidFill>
                  <a:srgbClr val="ffffff"/>
                </a:solidFill>
                <a:latin typeface="Times New Roman"/>
              </a:rPr>
              <a:t>&lt;номер&gt;</a:t>
            </a:fld>
            <a:endParaRPr b="0" lang="ru-RU" sz="1400" spc="-1" strike="noStrike">
              <a:latin typeface="Arial"/>
            </a:endParaRPr>
          </a:p>
        </p:txBody>
      </p:sp>
      <p:sp>
        <p:nvSpPr>
          <p:cNvPr id="319" name="CustomShape 2"/>
          <p:cNvSpPr/>
          <p:nvPr/>
        </p:nvSpPr>
        <p:spPr>
          <a:xfrm>
            <a:off x="9813960" y="6518160"/>
            <a:ext cx="18360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0" name="CustomShape 3"/>
          <p:cNvSpPr/>
          <p:nvPr/>
        </p:nvSpPr>
        <p:spPr>
          <a:xfrm>
            <a:off x="468360" y="152280"/>
            <a:ext cx="8100360" cy="1561320"/>
          </a:xfrm>
          <a:prstGeom prst="roundRect">
            <a:avLst>
              <a:gd name="adj" fmla="val 49106"/>
            </a:avLst>
          </a:prstGeom>
          <a:solidFill>
            <a:schemeClr val="accent5">
              <a:lumMod val="10000"/>
            </a:schemeClr>
          </a:solidFill>
          <a:ln w="28575">
            <a:solidFill>
              <a:schemeClr val="accent1"/>
            </a:solidFill>
            <a:round/>
          </a:ln>
          <a:effectLst>
            <a:outerShdw algn="ctr" dir="2700000" dist="106914" rotWithShape="0">
              <a:schemeClr val="bg2">
                <a:alpha val="5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lnSpc>
                <a:spcPct val="80000"/>
              </a:lnSpc>
            </a:pPr>
            <a:r>
              <a:rPr b="1" lang="ru-RU" sz="3600" spc="-1" strike="noStrike">
                <a:solidFill>
                  <a:srgbClr val="ffff00"/>
                </a:solidFill>
                <a:latin typeface="Arial"/>
                <a:ea typeface="DejaVu Sans"/>
              </a:rPr>
              <a:t>Рынок труда: изменения в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1" lang="ru-RU" sz="3600" spc="-1" strike="noStrike">
                <a:solidFill>
                  <a:srgbClr val="ffff00"/>
                </a:solidFill>
                <a:latin typeface="Arial"/>
                <a:ea typeface="DejaVu Sans"/>
              </a:rPr>
              <a:t>структуре спроса на</a:t>
            </a:r>
            <a:endParaRPr b="0" lang="ru-RU" sz="36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1" lang="ru-RU" sz="3600" spc="-1" strike="noStrike">
                <a:solidFill>
                  <a:srgbClr val="ffff00"/>
                </a:solidFill>
                <a:latin typeface="Arial"/>
                <a:ea typeface="DejaVu Sans"/>
              </a:rPr>
              <a:t>профессиональные навыки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321" name="CustomShape 4"/>
          <p:cNvSpPr/>
          <p:nvPr/>
        </p:nvSpPr>
        <p:spPr>
          <a:xfrm>
            <a:off x="214200" y="1785960"/>
            <a:ext cx="8571960" cy="570960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cc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Нерутинные операции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322" name="CustomShape 5"/>
          <p:cNvSpPr/>
          <p:nvPr/>
        </p:nvSpPr>
        <p:spPr>
          <a:xfrm>
            <a:off x="285840" y="3286080"/>
            <a:ext cx="1928160" cy="570960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cc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Ручные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323" name="CustomShape 6"/>
          <p:cNvSpPr/>
          <p:nvPr/>
        </p:nvSpPr>
        <p:spPr>
          <a:xfrm>
            <a:off x="214200" y="2428920"/>
            <a:ext cx="8571960" cy="785160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cc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lnSpc>
                <a:spcPct val="100000"/>
              </a:lnSpc>
            </a:pPr>
            <a:r>
              <a:rPr b="1" i="1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По умолчанию требуют знания, не описываются 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i="1" lang="ru-RU" sz="2400" spc="-1" strike="noStrike">
                <a:solidFill>
                  <a:srgbClr val="000000"/>
                </a:solidFill>
                <a:latin typeface="Arial"/>
                <a:ea typeface="DejaVu Sans"/>
              </a:rPr>
              <a:t>исчерпывающе фиксированным набором правил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324" name="Picture 2_3" descr="http://sovetdieta.ru/wp-content/uploads/2012/09/Kulinarnie_priemy1.jpg"/>
          <p:cNvPicPr/>
          <p:nvPr/>
        </p:nvPicPr>
        <p:blipFill>
          <a:blip r:embed="rId1"/>
          <a:stretch/>
        </p:blipFill>
        <p:spPr>
          <a:xfrm>
            <a:off x="428760" y="3857760"/>
            <a:ext cx="1343880" cy="1007280"/>
          </a:xfrm>
          <a:prstGeom prst="rect">
            <a:avLst/>
          </a:prstGeom>
          <a:ln w="0">
            <a:noFill/>
          </a:ln>
        </p:spPr>
      </p:pic>
      <p:sp>
        <p:nvSpPr>
          <p:cNvPr id="325" name="CustomShape 7"/>
          <p:cNvSpPr/>
          <p:nvPr/>
        </p:nvSpPr>
        <p:spPr>
          <a:xfrm>
            <a:off x="2500200" y="3286080"/>
            <a:ext cx="3142440" cy="570960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cc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Интерактивные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326" name="CustomShape 8"/>
          <p:cNvSpPr/>
          <p:nvPr/>
        </p:nvSpPr>
        <p:spPr>
          <a:xfrm>
            <a:off x="6000840" y="3286080"/>
            <a:ext cx="2785320" cy="570960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cc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Аналитические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327" name="Picture 6_2" descr="http://cs624624.vk.me/v624624154/3d565/Amt8_lglmHo.jpg"/>
          <p:cNvPicPr/>
          <p:nvPr/>
        </p:nvPicPr>
        <p:blipFill>
          <a:blip r:embed="rId2"/>
          <a:stretch/>
        </p:blipFill>
        <p:spPr>
          <a:xfrm>
            <a:off x="2643120" y="3857760"/>
            <a:ext cx="1054800" cy="1007280"/>
          </a:xfrm>
          <a:prstGeom prst="rect">
            <a:avLst/>
          </a:prstGeom>
          <a:ln w="0">
            <a:noFill/>
          </a:ln>
        </p:spPr>
      </p:pic>
      <p:pic>
        <p:nvPicPr>
          <p:cNvPr id="328" name="Picture 8_2" descr="http://www.syl.ru/misc/i/ai/82253/131972.jpg"/>
          <p:cNvPicPr/>
          <p:nvPr/>
        </p:nvPicPr>
        <p:blipFill>
          <a:blip r:embed="rId3"/>
          <a:stretch/>
        </p:blipFill>
        <p:spPr>
          <a:xfrm>
            <a:off x="3929040" y="3857760"/>
            <a:ext cx="1345320" cy="1007280"/>
          </a:xfrm>
          <a:prstGeom prst="rect">
            <a:avLst/>
          </a:prstGeom>
          <a:ln w="0">
            <a:noFill/>
          </a:ln>
        </p:spPr>
      </p:pic>
      <p:pic>
        <p:nvPicPr>
          <p:cNvPr id="329" name="Picture 10_1" descr="http://myppt.net/u/storage/ppt_2824/131d1-1385309748-20.jpg"/>
          <p:cNvPicPr/>
          <p:nvPr/>
        </p:nvPicPr>
        <p:blipFill>
          <a:blip r:embed="rId4"/>
          <a:srcRect l="13125" t="12210" r="6250" b="21345"/>
          <a:stretch/>
        </p:blipFill>
        <p:spPr>
          <a:xfrm>
            <a:off x="6500880" y="3857760"/>
            <a:ext cx="1767600" cy="1007280"/>
          </a:xfrm>
          <a:prstGeom prst="rect">
            <a:avLst/>
          </a:prstGeom>
          <a:ln w="0">
            <a:noFill/>
          </a:ln>
        </p:spPr>
      </p:pic>
      <p:sp>
        <p:nvSpPr>
          <p:cNvPr id="330" name="CustomShape 9"/>
          <p:cNvSpPr/>
          <p:nvPr/>
        </p:nvSpPr>
        <p:spPr>
          <a:xfrm>
            <a:off x="142920" y="4967280"/>
            <a:ext cx="8857440" cy="356400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cc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Требуются умения: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331" name="CustomShape 10"/>
          <p:cNvSpPr/>
          <p:nvPr/>
        </p:nvSpPr>
        <p:spPr>
          <a:xfrm>
            <a:off x="142920" y="5400720"/>
            <a:ext cx="2856960" cy="499320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cc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marL="216000" indent="-21564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приспосабливаться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8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по ситуации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332" name="CustomShape 11"/>
          <p:cNvSpPr/>
          <p:nvPr/>
        </p:nvSpPr>
        <p:spPr>
          <a:xfrm>
            <a:off x="3071880" y="5400720"/>
            <a:ext cx="3285360" cy="499320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cc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marL="216000" indent="-21564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распознавать символы,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8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цвет, запахи …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333" name="CustomShape 12"/>
          <p:cNvSpPr/>
          <p:nvPr/>
        </p:nvSpPr>
        <p:spPr>
          <a:xfrm>
            <a:off x="6429240" y="5400720"/>
            <a:ext cx="2571120" cy="499320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cc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marL="216000" indent="-21564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предлагать новые</a:t>
            </a:r>
            <a:endParaRPr b="0" lang="ru-RU" sz="2000" spc="-1" strike="noStrike">
              <a:latin typeface="Arial"/>
            </a:endParaRPr>
          </a:p>
          <a:p>
            <a:pPr>
              <a:lnSpc>
                <a:spcPct val="80000"/>
              </a:lnSpc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решения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334" name="CustomShape 13"/>
          <p:cNvSpPr/>
          <p:nvPr/>
        </p:nvSpPr>
        <p:spPr>
          <a:xfrm>
            <a:off x="142920" y="5940360"/>
            <a:ext cx="2571120" cy="356400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cc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marL="216000" indent="-21564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решать проблемы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335" name="CustomShape 14"/>
          <p:cNvSpPr/>
          <p:nvPr/>
        </p:nvSpPr>
        <p:spPr>
          <a:xfrm>
            <a:off x="5143680" y="5940360"/>
            <a:ext cx="3857040" cy="356400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cc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marL="216000" indent="-21564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обрабатывать информацию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336" name="CustomShape 15"/>
          <p:cNvSpPr/>
          <p:nvPr/>
        </p:nvSpPr>
        <p:spPr>
          <a:xfrm>
            <a:off x="2786040" y="5940360"/>
            <a:ext cx="2285280" cy="356400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cc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marL="216000" indent="-21564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понимать текст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337" name="CustomShape 16"/>
          <p:cNvSpPr/>
          <p:nvPr/>
        </p:nvSpPr>
        <p:spPr>
          <a:xfrm>
            <a:off x="142920" y="6335640"/>
            <a:ext cx="8000280" cy="356400"/>
          </a:xfrm>
          <a:prstGeom prst="rect">
            <a:avLst/>
          </a:prstGeom>
          <a:gradFill rotWithShape="0">
            <a:gsLst>
              <a:gs pos="0">
                <a:srgbClr val="ff99ff"/>
              </a:gs>
              <a:gs pos="100000">
                <a:srgbClr val="ffffcc"/>
              </a:gs>
            </a:gsLst>
            <a:lin ang="5400000"/>
          </a:gradFill>
          <a:ln w="9525">
            <a:solidFill>
              <a:schemeClr val="tx1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6800" bIns="46800" anchor="ctr">
            <a:noAutofit/>
          </a:bodyPr>
          <a:p>
            <a:pPr marL="216000" indent="-21564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latin typeface="Arial"/>
                <a:ea typeface="DejaVu Sans"/>
              </a:rPr>
              <a:t>взаимодействовать с другими, убеждать, аргументировать</a:t>
            </a:r>
            <a:endParaRPr b="0" lang="ru-RU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CustomShape 1"/>
          <p:cNvSpPr/>
          <p:nvPr/>
        </p:nvSpPr>
        <p:spPr>
          <a:xfrm>
            <a:off x="9813960" y="6518160"/>
            <a:ext cx="183600" cy="456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9" name="CustomShape 2"/>
          <p:cNvSpPr/>
          <p:nvPr/>
        </p:nvSpPr>
        <p:spPr>
          <a:xfrm>
            <a:off x="520560" y="152280"/>
            <a:ext cx="8100360" cy="972360"/>
          </a:xfrm>
          <a:prstGeom prst="roundRect">
            <a:avLst>
              <a:gd name="adj" fmla="val 49106"/>
            </a:avLst>
          </a:prstGeom>
          <a:solidFill>
            <a:schemeClr val="accent5">
              <a:lumMod val="10000"/>
            </a:schemeClr>
          </a:solidFill>
          <a:ln w="28575">
            <a:solidFill>
              <a:schemeClr val="accent1"/>
            </a:solidFill>
            <a:round/>
          </a:ln>
          <a:effectLst>
            <a:outerShdw algn="ctr" dir="2700000" dist="106914" rotWithShape="0">
              <a:schemeClr val="bg2">
                <a:alpha val="50000"/>
              </a:schemeClr>
            </a:outerShdw>
          </a:effectLst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pPr algn="ctr">
              <a:lnSpc>
                <a:spcPct val="80000"/>
              </a:lnSpc>
            </a:pPr>
            <a:r>
              <a:rPr b="1" lang="ru-RU" sz="3600" spc="-1" strike="noStrike">
                <a:solidFill>
                  <a:srgbClr val="ffff00"/>
                </a:solidFill>
                <a:latin typeface="Arial"/>
                <a:ea typeface="DejaVu Sans"/>
              </a:rPr>
              <a:t>Новые глобальные вызовы</a:t>
            </a:r>
            <a:endParaRPr b="0" lang="ru-RU" sz="3600" spc="-1" strike="noStrike">
              <a:latin typeface="Arial"/>
            </a:endParaRPr>
          </a:p>
        </p:txBody>
      </p:sp>
      <p:sp>
        <p:nvSpPr>
          <p:cNvPr id="340" name="CustomShape 3"/>
          <p:cNvSpPr/>
          <p:nvPr/>
        </p:nvSpPr>
        <p:spPr>
          <a:xfrm>
            <a:off x="128520" y="5307120"/>
            <a:ext cx="9071280" cy="1557720"/>
          </a:xfrm>
          <a:prstGeom prst="roundRect">
            <a:avLst>
              <a:gd name="adj" fmla="val 16667"/>
            </a:avLst>
          </a:prstGeom>
          <a:solidFill>
            <a:schemeClr val="accent6">
              <a:lumMod val="50000"/>
            </a:scheme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90000"/>
              </a:lnSpc>
            </a:pPr>
            <a:r>
              <a:rPr b="1" lang="ru-RU" sz="3200" spc="-1" strike="noStrike">
                <a:solidFill>
                  <a:srgbClr val="ffffff"/>
                </a:solidFill>
                <a:latin typeface="Arial"/>
                <a:ea typeface="DejaVu Sans"/>
              </a:rPr>
              <a:t>Важнейшим становится умение принимать</a:t>
            </a:r>
            <a:endParaRPr b="0" lang="ru-RU" sz="3200" spc="-1" strike="noStrike">
              <a:latin typeface="Arial"/>
            </a:endParaRPr>
          </a:p>
          <a:p>
            <a:pPr algn="ctr">
              <a:lnSpc>
                <a:spcPct val="90000"/>
              </a:lnSpc>
            </a:pPr>
            <a:r>
              <a:rPr b="1" lang="ru-RU" sz="3200" spc="-1" strike="noStrike" u="sng">
                <a:solidFill>
                  <a:srgbClr val="ffffff"/>
                </a:solidFill>
                <a:uFillTx/>
                <a:latin typeface="Arial"/>
                <a:ea typeface="DejaVu Sans"/>
              </a:rPr>
              <a:t>грамотные</a:t>
            </a:r>
            <a:r>
              <a:rPr b="1" lang="ru-RU" sz="3200" spc="-1" strike="noStrike">
                <a:solidFill>
                  <a:srgbClr val="ffffff"/>
                </a:solidFill>
                <a:latin typeface="Arial"/>
                <a:ea typeface="DejaVu Sans"/>
              </a:rPr>
              <a:t> и </a:t>
            </a:r>
            <a:r>
              <a:rPr b="1" lang="ru-RU" sz="3200" spc="-1" strike="noStrike" u="sng">
                <a:solidFill>
                  <a:srgbClr val="ffffff"/>
                </a:solidFill>
                <a:uFillTx/>
                <a:latin typeface="Arial"/>
                <a:ea typeface="DejaVu Sans"/>
              </a:rPr>
              <a:t>ответственные</a:t>
            </a:r>
            <a:r>
              <a:rPr b="1" lang="ru-RU" sz="3200" spc="-1" strike="noStrike">
                <a:solidFill>
                  <a:srgbClr val="ffffff"/>
                </a:solidFill>
                <a:latin typeface="Arial"/>
                <a:ea typeface="DejaVu Sans"/>
              </a:rPr>
              <a:t> решения</a:t>
            </a:r>
            <a:endParaRPr b="0" lang="ru-RU" sz="3200" spc="-1" strike="noStrike">
              <a:latin typeface="Arial"/>
            </a:endParaRPr>
          </a:p>
          <a:p>
            <a:pPr algn="ctr">
              <a:lnSpc>
                <a:spcPct val="90000"/>
              </a:lnSpc>
            </a:pPr>
            <a:r>
              <a:rPr b="1" lang="ru-RU" sz="3200" spc="-1" strike="noStrike">
                <a:solidFill>
                  <a:srgbClr val="ffffff"/>
                </a:solidFill>
                <a:latin typeface="Arial"/>
                <a:ea typeface="DejaVu Sans"/>
              </a:rPr>
              <a:t>в ситуации неопределённости</a:t>
            </a:r>
            <a:endParaRPr b="0" lang="ru-RU" sz="3200" spc="-1" strike="noStrike">
              <a:latin typeface="Arial"/>
            </a:endParaRPr>
          </a:p>
        </p:txBody>
      </p:sp>
      <p:pic>
        <p:nvPicPr>
          <p:cNvPr id="341" name="Picture 2_4" descr="Пойди туда, не знаю куда!"/>
          <p:cNvPicPr/>
          <p:nvPr/>
        </p:nvPicPr>
        <p:blipFill>
          <a:blip r:embed="rId1"/>
          <a:srcRect l="10040" t="6745" r="11973" b="19032"/>
          <a:stretch/>
        </p:blipFill>
        <p:spPr>
          <a:xfrm>
            <a:off x="4211640" y="3392640"/>
            <a:ext cx="1764720" cy="1836000"/>
          </a:xfrm>
          <a:prstGeom prst="rect">
            <a:avLst/>
          </a:prstGeom>
          <a:ln w="0">
            <a:noFill/>
          </a:ln>
        </p:spPr>
      </p:pic>
      <p:sp>
        <p:nvSpPr>
          <p:cNvPr id="342" name="CustomShape 4"/>
          <p:cNvSpPr/>
          <p:nvPr/>
        </p:nvSpPr>
        <p:spPr>
          <a:xfrm>
            <a:off x="4020120" y="2309760"/>
            <a:ext cx="4990680" cy="1113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 algn="ctr">
              <a:lnSpc>
                <a:spcPct val="80000"/>
              </a:lnSpc>
            </a:pPr>
            <a:r>
              <a:rPr b="0" i="1" lang="ru-RU" sz="2800" spc="-1" strike="noStrike">
                <a:solidFill>
                  <a:srgbClr val="ffff00"/>
                </a:solidFill>
                <a:latin typeface="Arial"/>
                <a:ea typeface="DejaVu Sans"/>
              </a:rPr>
              <a:t>Сегодня</a:t>
            </a:r>
            <a:r>
              <a:rPr b="0" i="1" lang="ru-RU" sz="2800" spc="-1" strike="noStrike">
                <a:solidFill>
                  <a:srgbClr val="ffffff"/>
                </a:solidFill>
                <a:latin typeface="Arial"/>
                <a:ea typeface="DejaVu Sans"/>
              </a:rPr>
              <a:t>: неопределённость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0" i="1" lang="ru-RU" sz="2800" spc="-1" strike="noStrike">
                <a:solidFill>
                  <a:srgbClr val="ffffff"/>
                </a:solidFill>
                <a:latin typeface="Arial"/>
                <a:ea typeface="DejaVu Sans"/>
              </a:rPr>
              <a:t>противоречивость,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0" i="1" lang="ru-RU" sz="2800" spc="-1" strike="noStrike">
                <a:solidFill>
                  <a:srgbClr val="ffffff"/>
                </a:solidFill>
                <a:latin typeface="Arial"/>
                <a:ea typeface="DejaVu Sans"/>
              </a:rPr>
              <a:t>альтернативы 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343" name="CustomShape 5"/>
          <p:cNvSpPr/>
          <p:nvPr/>
        </p:nvSpPr>
        <p:spPr>
          <a:xfrm>
            <a:off x="52560" y="2265480"/>
            <a:ext cx="3260160" cy="9432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i="1" lang="ru-RU" sz="2800" spc="-1" strike="noStrike">
                <a:solidFill>
                  <a:srgbClr val="ffff00"/>
                </a:solidFill>
                <a:latin typeface="Arial"/>
                <a:ea typeface="DejaVu Sans"/>
              </a:rPr>
              <a:t>Раньше</a:t>
            </a:r>
            <a:r>
              <a:rPr b="0" i="1" lang="ru-RU" sz="2800" spc="-1" strike="noStrike">
                <a:solidFill>
                  <a:srgbClr val="ffffff"/>
                </a:solidFill>
                <a:latin typeface="Arial"/>
                <a:ea typeface="DejaVu Sans"/>
              </a:rPr>
              <a:t>:</a:t>
            </a:r>
            <a:endParaRPr b="0" lang="ru-RU" sz="2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i="1" lang="ru-RU" sz="2800" spc="-1" strike="noStrike">
                <a:solidFill>
                  <a:srgbClr val="ffffff"/>
                </a:solidFill>
                <a:latin typeface="Arial"/>
                <a:ea typeface="DejaVu Sans"/>
              </a:rPr>
              <a:t>предсказуемость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344" name="CustomShape 6"/>
          <p:cNvSpPr/>
          <p:nvPr/>
        </p:nvSpPr>
        <p:spPr>
          <a:xfrm>
            <a:off x="142920" y="1268280"/>
            <a:ext cx="8897040" cy="856440"/>
          </a:xfrm>
          <a:prstGeom prst="roundRect">
            <a:avLst>
              <a:gd name="adj" fmla="val 16667"/>
            </a:avLst>
          </a:prstGeom>
          <a:ln>
            <a:rou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80000"/>
              </a:lnSpc>
            </a:pPr>
            <a:r>
              <a:rPr b="1" i="1" lang="ru-RU" sz="2800" spc="-1" strike="noStrike">
                <a:solidFill>
                  <a:srgbClr val="000000"/>
                </a:solidFill>
                <a:latin typeface="Arial"/>
                <a:ea typeface="DejaVu Sans"/>
              </a:rPr>
              <a:t>Детей надо учить тому, что пригодится им, когда они вырастут. Аристипп </a:t>
            </a:r>
            <a:r>
              <a:rPr b="1" i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(ок. 435-ок. 355 до н. э.)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345" name="Picture 4_2" descr="По краю Прямого пути - Мнения - Новости - Ислам и мусульмане…"/>
          <p:cNvPicPr/>
          <p:nvPr/>
        </p:nvPicPr>
        <p:blipFill>
          <a:blip r:embed="rId2"/>
          <a:stretch/>
        </p:blipFill>
        <p:spPr>
          <a:xfrm>
            <a:off x="519120" y="3392640"/>
            <a:ext cx="2451960" cy="1836000"/>
          </a:xfrm>
          <a:prstGeom prst="rect">
            <a:avLst/>
          </a:prstGeom>
          <a:ln w="0">
            <a:noFill/>
          </a:ln>
        </p:spPr>
      </p:pic>
      <p:pic>
        <p:nvPicPr>
          <p:cNvPr id="346" name="Picture 6_3" descr="Пойди туда - не знаю куда"/>
          <p:cNvPicPr/>
          <p:nvPr/>
        </p:nvPicPr>
        <p:blipFill>
          <a:blip r:embed="rId3"/>
          <a:stretch/>
        </p:blipFill>
        <p:spPr>
          <a:xfrm>
            <a:off x="6048360" y="3392640"/>
            <a:ext cx="2820240" cy="1836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259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Составляющие  </a:t>
            </a:r>
            <a:br/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«функциональной грамотности»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60" name="CustomShape 3"/>
          <p:cNvSpPr/>
          <p:nvPr/>
        </p:nvSpPr>
        <p:spPr>
          <a:xfrm>
            <a:off x="81360" y="1412640"/>
            <a:ext cx="9012960" cy="13805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	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Указ Президента Российской Федерации  No 204 от 07.05.2018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«О национальных целях и стратегических задачах развития Российской Федерации на период до  2024 года»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	</a:t>
            </a: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Обеспечение глобальной конкурентоспособности российского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образования, вхождение Российской Федерации в число 10 ведущих стран мира по качеству общего образования.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	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</a:t>
            </a:r>
            <a:r>
              <a:rPr b="0" i="1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Воспитание гармонично развитой и социально ответственной личности на основе духовно-нравственных ценностей народов Российской Федерации, исторических и национально-культурных традиций современных достижений науки  и технологий, изменений запросов учащихся и общества, ориентированности на применение знаний, умений и навыков в реальных жизненных условиях"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(Приказы Минобрнауки РФ No 373 от 06.10.2009; No 1897 от 17.12.2010; No 413 от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17.05.2012) 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Примерные основные образовательные программы начального, основного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среднего общего образования (одобрены решением федерального учебно-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методического объединения по общему образованию протокол от 8 апреля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2015 г. No 1/15, протокол от 28 июня 2016 г. No 2/16-з)  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ИЗМЕНЕНИЕ ЗАПРОСА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НА КАЧЕСТВО ОБЩЕГО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Приоритетной целью становится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формирование функциональной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грамотности в системе общего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образования (PISA: математическая,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естественнонаучная, читательская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др.)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Создание поддерживающей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позитивной образовательной среды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за счет изменения содержания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образовательных программ для более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полного учета интересов  учащихся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требований XXI века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Направления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совершенствования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общего образования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 России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1. Усиление внимания к формированию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функциональной грамотности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2. Повышение уровня познавательной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самостоятельности учащихся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3. Формирование метапредметных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результатов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4. Повышение интереса учащихся к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изучению математики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естественнонаучных предметов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5. Повышение эффективности работы с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одаренными и успешными учащихся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6. Повышение эффективности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инвенстиций в образование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7. Улучшение образовательной среды в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школе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Через оценку качества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образования система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образования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настраивается на новые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результаты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Содержательная и критериальная основа 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совершенствования и повышения качества образования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Функциональная грамотность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МЕТАПРЕДМЕТНЫЕ РЕЗУЛЬТАТЫ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Регулятивные. Коммуникативные.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Познавательные.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ЛИЧНОСТНЫЕ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РЕЗУЛЬТАТЫ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технология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проблемного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диалога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технология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оценивания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технология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продуктивно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го чтения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• 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форма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групповой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работы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ПРЕДМЕТНЫЕ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РЕЗУЛЬТАТЫ Внеурочная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деятельность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Внеучебная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воспитательная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деятельность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Проектная технология и жизненные задачи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ОБРАЗОВАТЕЛЬНАЯ СРЕДА ШКОЛЫ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Функциональная грамотность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Леонтьев А.А.: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«Функционально грамотный человек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—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это человек, который способен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использовать все постоянно приобретаемые в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течение жизни знания, умения и навыки для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решения максимально широкого диапазона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жизненных задач в различных сферах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человеческой деятельности, общения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социальных отношений»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Система формирования и развития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функциональной грамотности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Формирование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функциональной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грамотности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Создание условий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по формированию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 развитию ФГ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нормативно-правовые;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кадровые;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организационные;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содержательные.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Изменение в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содержании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образования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ООП;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внеурочная деятельность;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воспитательная работа.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Изменения в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технологиях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технологическая карта урока;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технологии и формы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воспитательной работы;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метапредметные конкурсы 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олимпиады;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инструменты для оценки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сформированности ФГ.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348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Единая система оценки качества образования  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349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350" name="" descr=""/>
          <p:cNvPicPr/>
          <p:nvPr/>
        </p:nvPicPr>
        <p:blipFill>
          <a:blip r:embed="rId1"/>
          <a:stretch/>
        </p:blipFill>
        <p:spPr>
          <a:xfrm>
            <a:off x="16200" y="1260000"/>
            <a:ext cx="8983440" cy="485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352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Международная  оценка качества образования  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353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354" name="" descr=""/>
          <p:cNvPicPr/>
          <p:nvPr/>
        </p:nvPicPr>
        <p:blipFill>
          <a:blip r:embed="rId1"/>
          <a:stretch/>
        </p:blipFill>
        <p:spPr>
          <a:xfrm>
            <a:off x="254520" y="1080000"/>
            <a:ext cx="8745120" cy="539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356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Некоторые результаты PISA: 15-летние обучающиеся  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357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358" name="" descr=""/>
          <p:cNvPicPr/>
          <p:nvPr/>
        </p:nvPicPr>
        <p:blipFill>
          <a:blip r:embed="rId1"/>
          <a:stretch/>
        </p:blipFill>
        <p:spPr>
          <a:xfrm>
            <a:off x="16200" y="1503720"/>
            <a:ext cx="9143280" cy="4795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360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2060"/>
                </a:solidFill>
                <a:latin typeface="Georgia"/>
                <a:ea typeface="DejaVu Sans"/>
              </a:rPr>
              <a:t>Концептуальная рамкаоценки функциональной грамотности в исследовании PISA 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361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362" name="" descr=""/>
          <p:cNvPicPr/>
          <p:nvPr/>
        </p:nvPicPr>
        <p:blipFill>
          <a:blip r:embed="rId1"/>
          <a:stretch/>
        </p:blipFill>
        <p:spPr>
          <a:xfrm>
            <a:off x="180000" y="1440000"/>
            <a:ext cx="8819640" cy="539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364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5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366" name="" descr=""/>
          <p:cNvPicPr/>
          <p:nvPr/>
        </p:nvPicPr>
        <p:blipFill>
          <a:blip r:embed="rId1"/>
          <a:stretch/>
        </p:blipFill>
        <p:spPr>
          <a:xfrm>
            <a:off x="16200" y="0"/>
            <a:ext cx="9078120" cy="647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368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9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370" name="Рисунок 170" descr=""/>
          <p:cNvPicPr/>
          <p:nvPr/>
        </p:nvPicPr>
        <p:blipFill>
          <a:blip r:embed="rId1"/>
          <a:stretch/>
        </p:blipFill>
        <p:spPr>
          <a:xfrm>
            <a:off x="180000" y="180000"/>
            <a:ext cx="8819280" cy="6479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372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73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374" name="Рисунок 174" descr=""/>
          <p:cNvPicPr/>
          <p:nvPr/>
        </p:nvPicPr>
        <p:blipFill>
          <a:blip r:embed="rId1"/>
          <a:stretch/>
        </p:blipFill>
        <p:spPr>
          <a:xfrm>
            <a:off x="180000" y="69480"/>
            <a:ext cx="8819280" cy="6589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376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77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378" name="Рисунок 178" descr=""/>
          <p:cNvPicPr/>
          <p:nvPr/>
        </p:nvPicPr>
        <p:blipFill>
          <a:blip r:embed="rId1"/>
          <a:stretch/>
        </p:blipFill>
        <p:spPr>
          <a:xfrm>
            <a:off x="286200" y="217800"/>
            <a:ext cx="8713080" cy="6261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380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81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pic>
        <p:nvPicPr>
          <p:cNvPr id="382" name="" descr=""/>
          <p:cNvPicPr/>
          <p:nvPr/>
        </p:nvPicPr>
        <p:blipFill>
          <a:blip r:embed="rId1"/>
          <a:stretch/>
        </p:blipFill>
        <p:spPr>
          <a:xfrm>
            <a:off x="16200" y="0"/>
            <a:ext cx="9143280" cy="6460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384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br/>
            <a:br/>
            <a:br/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  </a:t>
            </a:r>
            <a:br/>
            <a:endParaRPr b="0" lang="ru-RU" sz="2800" spc="-1" strike="noStrike">
              <a:latin typeface="Arial"/>
            </a:endParaRPr>
          </a:p>
        </p:txBody>
      </p:sp>
      <p:sp>
        <p:nvSpPr>
          <p:cNvPr id="385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386" name="CustomShape 4"/>
          <p:cNvSpPr/>
          <p:nvPr/>
        </p:nvSpPr>
        <p:spPr>
          <a:xfrm>
            <a:off x="322200" y="540000"/>
            <a:ext cx="8513280" cy="169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Институт стратегии развития образования РАО 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387" name="CustomShape 5"/>
          <p:cNvSpPr/>
          <p:nvPr/>
        </p:nvSpPr>
        <p:spPr>
          <a:xfrm>
            <a:off x="287280" y="1300320"/>
            <a:ext cx="8583480" cy="5660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r>
              <a:rPr b="1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Проект </a:t>
            </a:r>
            <a:r>
              <a:rPr b="0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«Мониторинг формирования функциональной грамотности учащихся»</a:t>
            </a:r>
            <a:endParaRPr b="0" lang="ru-RU" sz="2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b="1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Цель проекта:</a:t>
            </a:r>
            <a:r>
              <a:rPr b="0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Создание Национального инструментария, обеспечивающего методическое сопровождение формирования функциональной грамотности обучающихся.</a:t>
            </a:r>
            <a:endParaRPr b="0" lang="ru-RU" sz="2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	</a:t>
            </a:r>
            <a:r>
              <a:rPr b="1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Задачи проекта:</a:t>
            </a:r>
            <a:endParaRPr b="0" lang="ru-RU" sz="2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1. Разработка общих подходов к формированию и оценке функциональной грамотности учащихся основной школы.</a:t>
            </a:r>
            <a:endParaRPr b="0" lang="ru-RU" sz="2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CustomShape 1"/>
          <p:cNvSpPr/>
          <p:nvPr/>
        </p:nvSpPr>
        <p:spPr>
          <a:xfrm>
            <a:off x="323640" y="1412640"/>
            <a:ext cx="8496000" cy="4844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До конца XIX века грамотным называли человека, умеющего читать и писать, при этом  человека, умеющего только читать, называли скудограмотным или полуграмотным. Данное понимание нашло отражение  в  «Толковом словаре живого великорусского языка» В.И. Даля. 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Подобный взгляд на проблему грамотности сохранялся до 80-х  годов ХХ века. Словари русского языка, педагогические справочники, энциклопедические словари фиксируют единое значение термина грамотность </a:t>
            </a:r>
            <a:r>
              <a:rPr b="1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– </a:t>
            </a: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определённая степень знания законов и правил родного языка в сочетании с навыками устной и письменной речи.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262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Содержательное наполнение понятия «грамотность»</a:t>
            </a: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389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br/>
            <a:br/>
            <a:br/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  </a:t>
            </a:r>
            <a:br/>
            <a:endParaRPr b="0" lang="ru-RU" sz="2800" spc="-1" strike="noStrike">
              <a:latin typeface="Arial"/>
            </a:endParaRPr>
          </a:p>
        </p:txBody>
      </p:sp>
      <p:sp>
        <p:nvSpPr>
          <p:cNvPr id="390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391" name="CustomShape 4"/>
          <p:cNvSpPr/>
          <p:nvPr/>
        </p:nvSpPr>
        <p:spPr>
          <a:xfrm>
            <a:off x="322200" y="540000"/>
            <a:ext cx="8513280" cy="169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Институт стратегии развития образования РАО 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392" name="CustomShape 5"/>
          <p:cNvSpPr/>
          <p:nvPr/>
        </p:nvSpPr>
        <p:spPr>
          <a:xfrm>
            <a:off x="287280" y="1300320"/>
            <a:ext cx="8583480" cy="5660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r>
              <a:rPr b="1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Проект </a:t>
            </a:r>
            <a:r>
              <a:rPr b="0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«Мониторинг формирования функциональной грамотности учащихся»</a:t>
            </a:r>
            <a:endParaRPr b="0" lang="ru-RU" sz="2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b="1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Цель проекта:</a:t>
            </a:r>
            <a:r>
              <a:rPr b="0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Создание Национального инструментария, обеспечивающего методическое сопровождение формирования функциональной грамотности обучающихся.</a:t>
            </a:r>
            <a:endParaRPr b="0" lang="ru-RU" sz="2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	</a:t>
            </a:r>
            <a:r>
              <a:rPr b="1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Задачи проекта:</a:t>
            </a:r>
            <a:endParaRPr b="0" lang="ru-RU" sz="2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1. Разработка общих подходов к формированию и оценке функциональной грамотности учащихся основной школы.</a:t>
            </a:r>
            <a:endParaRPr b="0" lang="ru-RU" sz="2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394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br/>
            <a:br/>
            <a:br/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  </a:t>
            </a:r>
            <a:br/>
            <a:endParaRPr b="0" lang="ru-RU" sz="2800" spc="-1" strike="noStrike">
              <a:latin typeface="Arial"/>
            </a:endParaRPr>
          </a:p>
        </p:txBody>
      </p:sp>
      <p:sp>
        <p:nvSpPr>
          <p:cNvPr id="395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396" name="CustomShape 4"/>
          <p:cNvSpPr/>
          <p:nvPr/>
        </p:nvSpPr>
        <p:spPr>
          <a:xfrm>
            <a:off x="322200" y="540000"/>
            <a:ext cx="8513280" cy="169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Институт стратегии развития образования РАО 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397" name="CustomShape 5"/>
          <p:cNvSpPr/>
          <p:nvPr/>
        </p:nvSpPr>
        <p:spPr>
          <a:xfrm>
            <a:off x="287280" y="1300320"/>
            <a:ext cx="8583480" cy="5660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2. Разработка учебно-методических материалов для формирования и оценки функциональной грамотности учащихся основной школы, включающих в себя: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открытый банк заданий для формирования функциональной грамотности обучающихся 5-9 классов).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методические рекомендации для учителей по использованию открытого банка в учебном процессе и в системе повышения квалификации педагогических кадров;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b="0" lang="ru-RU" sz="24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- методическое сопровождение электронной платформы, на которой будет размещен национальный инструментарий для формирования функциональной грамотности.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399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br/>
            <a:br/>
            <a:br/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  </a:t>
            </a:r>
            <a:br/>
            <a:endParaRPr b="0" lang="ru-RU" sz="2800" spc="-1" strike="noStrike">
              <a:latin typeface="Arial"/>
            </a:endParaRPr>
          </a:p>
        </p:txBody>
      </p:sp>
      <p:sp>
        <p:nvSpPr>
          <p:cNvPr id="400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401" name="CustomShape 4"/>
          <p:cNvSpPr/>
          <p:nvPr/>
        </p:nvSpPr>
        <p:spPr>
          <a:xfrm>
            <a:off x="322200" y="540000"/>
            <a:ext cx="8513280" cy="169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Институт стратегии развития образования РАО 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402" name="CustomShape 5"/>
          <p:cNvSpPr/>
          <p:nvPr/>
        </p:nvSpPr>
        <p:spPr>
          <a:xfrm>
            <a:off x="287280" y="1300320"/>
            <a:ext cx="8583480" cy="5660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3</a:t>
            </a:r>
            <a:r>
              <a:rPr b="0" lang="ru-RU" sz="3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. Проведение апробации заданий и диагностических материалов для формирования и оценки функциональной грамотности учащихся 5-9 классов. Обработка результатов апробации.</a:t>
            </a:r>
            <a:endParaRPr b="0" lang="ru-RU" sz="32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4. Доработка системы мониторинга формирования функциональной грамотности учащихся 5-9 классов по итогам апробации в части инструментария и технологии проведения.</a:t>
            </a:r>
            <a:endParaRPr b="0" lang="ru-RU" sz="3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404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br/>
            <a:br/>
            <a:br/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  </a:t>
            </a:r>
            <a:br/>
            <a:endParaRPr b="0" lang="ru-RU" sz="2800" spc="-1" strike="noStrike">
              <a:latin typeface="Arial"/>
            </a:endParaRPr>
          </a:p>
        </p:txBody>
      </p:sp>
      <p:sp>
        <p:nvSpPr>
          <p:cNvPr id="405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406" name="CustomShape 4"/>
          <p:cNvSpPr/>
          <p:nvPr/>
        </p:nvSpPr>
        <p:spPr>
          <a:xfrm>
            <a:off x="322200" y="540000"/>
            <a:ext cx="8513280" cy="169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Институт стратегии развития образования РАО 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407" name="CustomShape 5"/>
          <p:cNvSpPr/>
          <p:nvPr/>
        </p:nvSpPr>
        <p:spPr>
          <a:xfrm>
            <a:off x="287280" y="1300320"/>
            <a:ext cx="8583480" cy="39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408" name="CustomShape 6"/>
          <p:cNvSpPr/>
          <p:nvPr/>
        </p:nvSpPr>
        <p:spPr>
          <a:xfrm>
            <a:off x="-57960" y="1606320"/>
            <a:ext cx="9291960" cy="4478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r>
              <a:rPr b="0" lang="ru-RU" sz="2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За период реализации проекта (2019-2020 годы) разработано более тысячи заданий по различным направлениям функциональной грамотности.</a:t>
            </a:r>
            <a:endParaRPr b="0" lang="ru-RU" sz="26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 перспективе:</a:t>
            </a:r>
            <a:endParaRPr b="0" lang="ru-RU" sz="2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b="0" lang="ru-RU" sz="2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	</a:t>
            </a:r>
            <a:r>
              <a:rPr b="0" lang="ru-RU" sz="2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Разработка учебно-методических материалов для адресной поддержки совершенствования функциональной грамотности:  для обучающихся, демонстрирующих низкий уровень функциональной грамотности</a:t>
            </a:r>
            <a:endParaRPr b="0" lang="ru-RU" sz="2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	</a:t>
            </a:r>
            <a:r>
              <a:rPr b="0" lang="ru-RU" sz="2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Разработка учебно-методических материалов для повышения уровня функциональной грамотности обучающихся, проявляющих интерес к инновационным областям деятельности </a:t>
            </a:r>
            <a:endParaRPr b="0" lang="ru-RU" sz="2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410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br/>
            <a:br/>
            <a:br/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  </a:t>
            </a:r>
            <a:br/>
            <a:endParaRPr b="0" lang="ru-RU" sz="2800" spc="-1" strike="noStrike">
              <a:latin typeface="Arial"/>
            </a:endParaRPr>
          </a:p>
        </p:txBody>
      </p:sp>
      <p:sp>
        <p:nvSpPr>
          <p:cNvPr id="411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412" name="CustomShape 4"/>
          <p:cNvSpPr/>
          <p:nvPr/>
        </p:nvSpPr>
        <p:spPr>
          <a:xfrm>
            <a:off x="322200" y="540000"/>
            <a:ext cx="8513280" cy="169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Институт стратегии развития образования РАО 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413" name="CustomShape 5"/>
          <p:cNvSpPr/>
          <p:nvPr/>
        </p:nvSpPr>
        <p:spPr>
          <a:xfrm>
            <a:off x="287280" y="1300320"/>
            <a:ext cx="8583480" cy="39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414" name="CustomShape 6"/>
          <p:cNvSpPr/>
          <p:nvPr/>
        </p:nvSpPr>
        <p:spPr>
          <a:xfrm>
            <a:off x="-57960" y="1606320"/>
            <a:ext cx="9291960" cy="4478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	</a:t>
            </a: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ru-RU" sz="2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Банк заданий для формирования и оценки функциональной грамотности обучающихся основной школы (5-9 классы) представлен по шести направлениям: математическая грамотность, естественнонаучная грамотность, читательская грамотность, финансовая грамотность, глобальные компетенции и креативное мышление.</a:t>
            </a:r>
            <a:endParaRPr b="0" lang="ru-RU" sz="26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В материалах по каждому направлению функциональной грамотности содержатся файлы со списком открытых заданий, которые разработаны в ходе проекта, сами задания, характеристики заданий и система оценивания, а также методические комментарии к заданиям. </a:t>
            </a:r>
            <a:endParaRPr b="0" lang="ru-RU" sz="2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CustomShape 1"/>
          <p:cNvSpPr/>
          <p:nvPr/>
        </p:nvSpPr>
        <p:spPr>
          <a:xfrm>
            <a:off x="323640" y="1412640"/>
            <a:ext cx="8496000" cy="1065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 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latin typeface="Georgia"/>
                <a:ea typeface="DejaVu Sans"/>
              </a:rPr>
              <a:t>	</a:t>
            </a:r>
            <a:endParaRPr b="0" lang="ru-RU" sz="20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000" spc="-1" strike="noStrike">
              <a:latin typeface="Arial"/>
            </a:endParaRPr>
          </a:p>
        </p:txBody>
      </p:sp>
      <p:sp>
        <p:nvSpPr>
          <p:cNvPr id="416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br/>
            <a:br/>
            <a:br/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  </a:t>
            </a:r>
            <a:br/>
            <a:endParaRPr b="0" lang="ru-RU" sz="2800" spc="-1" strike="noStrike">
              <a:latin typeface="Arial"/>
            </a:endParaRPr>
          </a:p>
        </p:txBody>
      </p:sp>
      <p:sp>
        <p:nvSpPr>
          <p:cNvPr id="417" name="CustomShape 3"/>
          <p:cNvSpPr/>
          <p:nvPr/>
        </p:nvSpPr>
        <p:spPr>
          <a:xfrm>
            <a:off x="81360" y="1412640"/>
            <a:ext cx="9012960" cy="4346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418" name="CustomShape 4"/>
          <p:cNvSpPr/>
          <p:nvPr/>
        </p:nvSpPr>
        <p:spPr>
          <a:xfrm>
            <a:off x="322200" y="540000"/>
            <a:ext cx="8513280" cy="1692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 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419" name="CustomShape 5"/>
          <p:cNvSpPr/>
          <p:nvPr/>
        </p:nvSpPr>
        <p:spPr>
          <a:xfrm>
            <a:off x="287280" y="1300320"/>
            <a:ext cx="8583480" cy="3918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 </a:t>
            </a:r>
            <a:endParaRPr b="0" lang="ru-RU" sz="1800" spc="-1" strike="noStrike">
              <a:latin typeface="Arial"/>
            </a:endParaRPr>
          </a:p>
        </p:txBody>
      </p:sp>
      <p:sp>
        <p:nvSpPr>
          <p:cNvPr id="420" name="CustomShape 6"/>
          <p:cNvSpPr/>
          <p:nvPr/>
        </p:nvSpPr>
        <p:spPr>
          <a:xfrm>
            <a:off x="-57960" y="1606320"/>
            <a:ext cx="9291960" cy="4478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0" lang="ru-RU" sz="26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b="0" lang="ru-RU" sz="2600" spc="-1" strike="noStrike">
              <a:latin typeface="Arial"/>
            </a:endParaRPr>
          </a:p>
        </p:txBody>
      </p:sp>
      <p:pic>
        <p:nvPicPr>
          <p:cNvPr id="421" name="" descr=""/>
          <p:cNvPicPr/>
          <p:nvPr/>
        </p:nvPicPr>
        <p:blipFill>
          <a:blip r:embed="rId1"/>
          <a:stretch/>
        </p:blipFill>
        <p:spPr>
          <a:xfrm>
            <a:off x="0" y="0"/>
            <a:ext cx="9094320" cy="648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2" name="Picture 2" descr="C:\Users\polyanskaya.tv\Pictures\fon_птички.png"/>
          <p:cNvPicPr/>
          <p:nvPr/>
        </p:nvPicPr>
        <p:blipFill>
          <a:blip r:embed="rId1"/>
          <a:srcRect l="0" t="7786" r="52749" b="0"/>
          <a:stretch/>
        </p:blipFill>
        <p:spPr>
          <a:xfrm>
            <a:off x="-36360" y="0"/>
            <a:ext cx="2375640" cy="6856920"/>
          </a:xfrm>
          <a:prstGeom prst="rect">
            <a:avLst/>
          </a:prstGeom>
          <a:ln w="0">
            <a:noFill/>
          </a:ln>
        </p:spPr>
      </p:pic>
      <p:sp>
        <p:nvSpPr>
          <p:cNvPr id="423" name="CustomShape 1"/>
          <p:cNvSpPr/>
          <p:nvPr/>
        </p:nvSpPr>
        <p:spPr>
          <a:xfrm>
            <a:off x="251640" y="2925000"/>
            <a:ext cx="8712000" cy="2936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noAutofit/>
          </a:bodyPr>
          <a:p>
            <a:pPr algn="ctr"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400"/>
              </a:spcBef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  <a:tabLst>
                <a:tab algn="l" pos="0"/>
              </a:tabLst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424" name="CustomShape 2"/>
          <p:cNvSpPr/>
          <p:nvPr/>
        </p:nvSpPr>
        <p:spPr>
          <a:xfrm>
            <a:off x="1366560" y="5589360"/>
            <a:ext cx="6870240" cy="1041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25" name="CustomShape 3"/>
          <p:cNvSpPr/>
          <p:nvPr/>
        </p:nvSpPr>
        <p:spPr>
          <a:xfrm>
            <a:off x="1115640" y="2133000"/>
            <a:ext cx="7631640" cy="2009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Курныгина Ирина Александровна - </a:t>
            </a:r>
            <a:r>
              <a:rPr b="1" lang="ru-RU" sz="1800" spc="-1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r>
              <a:rPr b="1" lang="ru-RU" sz="1800" spc="-1" strike="noStrike">
                <a:solidFill>
                  <a:srgbClr val="1f497d"/>
                </a:solidFill>
                <a:latin typeface="Times New Roman"/>
                <a:ea typeface="DejaVu Sans"/>
              </a:rPr>
              <a:t> методист </a:t>
            </a:r>
            <a:r>
              <a:rPr b="1" lang="ru-RU" sz="18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сектора предметных областей  ЦНППМПР   АОУ ВО ДПО «ВИРО» 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Телефон (8172) </a:t>
            </a:r>
            <a:r>
              <a:rPr b="1" lang="en-US" sz="18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23-90-82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Электронная почта:</a:t>
            </a:r>
            <a:r>
              <a:rPr b="1" lang="en-US" sz="1800" spc="-1" strike="noStrike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b="1" lang="en-US" sz="18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kurnygina_ia@viro.edu.ru</a:t>
            </a: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2060"/>
                </a:solidFill>
                <a:latin typeface="Times New Roman"/>
                <a:ea typeface="DejaVu Sans"/>
              </a:rPr>
              <a:t>группа Вконтакте «Поддержка. Обществознание» </a:t>
            </a:r>
            <a:r>
              <a:rPr b="1" lang="en-US" sz="1800" spc="-1" strike="noStrike" u="sng">
                <a:solidFill>
                  <a:srgbClr val="0000ff"/>
                </a:solidFill>
                <a:uFillTx/>
                <a:latin typeface="Times New Roman"/>
                <a:ea typeface="DejaVu Sans"/>
                <a:hlinkClick r:id="rId2"/>
              </a:rPr>
              <a:t>https://vk.com/club193599216</a:t>
            </a:r>
            <a:endParaRPr b="0" lang="ru-RU" sz="1800" spc="-1" strike="noStrike">
              <a:latin typeface="Arial"/>
            </a:endParaRPr>
          </a:p>
        </p:txBody>
      </p:sp>
      <p:pic>
        <p:nvPicPr>
          <p:cNvPr id="426" name="Picture 6" descr="логотип_1"/>
          <p:cNvPicPr/>
          <p:nvPr/>
        </p:nvPicPr>
        <p:blipFill>
          <a:blip r:embed="rId3"/>
          <a:stretch/>
        </p:blipFill>
        <p:spPr>
          <a:xfrm>
            <a:off x="4500000" y="288360"/>
            <a:ext cx="1727280" cy="1510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CustomShape 1"/>
          <p:cNvSpPr/>
          <p:nvPr/>
        </p:nvSpPr>
        <p:spPr>
          <a:xfrm>
            <a:off x="323640" y="1412640"/>
            <a:ext cx="8352000" cy="37472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В конце 80-х годов ХХ века происходит расширение понятия «грамотность». 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В  1987 году в «Толковом словаре русского языка» С.И. Ожегова лексическое значение прилагательного «грамотный»  толкуется следующим образом: </a:t>
            </a:r>
            <a:endParaRPr b="0" lang="ru-RU" sz="2400" spc="-1" strike="noStrike">
              <a:latin typeface="Arial"/>
            </a:endParaRPr>
          </a:p>
          <a:p>
            <a:pPr marL="457200" indent="-456120" algn="just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Умеющий читать и писать, а также умеющий писать грамматически правильно, без ошибок. </a:t>
            </a:r>
            <a:endParaRPr b="0" lang="ru-RU" sz="2400" spc="-1" strike="noStrike">
              <a:latin typeface="Arial"/>
            </a:endParaRPr>
          </a:p>
          <a:p>
            <a:pPr marL="457200" indent="-456120" algn="just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Обладающий необходимыми знаниями, сведениями в какой-либо области. </a:t>
            </a:r>
            <a:endParaRPr b="0" lang="ru-RU" sz="2400" spc="-1" strike="noStrike">
              <a:latin typeface="Arial"/>
            </a:endParaRPr>
          </a:p>
          <a:p>
            <a:pPr marL="457200" indent="-456120" algn="just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Выполненный без ошибок,  со знанием дела».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264" name="CustomShape 2"/>
          <p:cNvSpPr/>
          <p:nvPr/>
        </p:nvSpPr>
        <p:spPr>
          <a:xfrm>
            <a:off x="32364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Содержательное наполнение понятия «грамотность»</a:t>
            </a:r>
            <a:endParaRPr b="0" lang="ru-RU" sz="2800" spc="-1" strike="noStrike">
              <a:latin typeface="Arial"/>
            </a:endParaRPr>
          </a:p>
        </p:txBody>
      </p:sp>
      <p:sp>
        <p:nvSpPr>
          <p:cNvPr id="265" name="CustomShape 3"/>
          <p:cNvSpPr/>
          <p:nvPr/>
        </p:nvSpPr>
        <p:spPr>
          <a:xfrm>
            <a:off x="357480" y="5198400"/>
            <a:ext cx="831780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Аналогичное значение фиксируется у термина «грамотность» через два десятилетия  в  «Толковом словаре русского языка» С.И. Ожегова,  Н.Ю. Шведовой.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CustomShape 1"/>
          <p:cNvSpPr/>
          <p:nvPr/>
        </p:nvSpPr>
        <p:spPr>
          <a:xfrm>
            <a:off x="348480" y="1412640"/>
            <a:ext cx="8424000" cy="1552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В педагогической науке понятие «функциональная грамотность» относительно новое. Появилось оно в конце 60-х годов и впервые как международная проблема была обозначены в документах ЮНЕСКО.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267" name="CustomShape 2"/>
          <p:cNvSpPr/>
          <p:nvPr/>
        </p:nvSpPr>
        <p:spPr>
          <a:xfrm>
            <a:off x="294480" y="332640"/>
            <a:ext cx="8533440" cy="541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Историческая справка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268" name="Рисунок 3_1" descr=""/>
          <p:cNvPicPr/>
          <p:nvPr/>
        </p:nvPicPr>
        <p:blipFill>
          <a:blip r:embed="rId1"/>
          <a:stretch/>
        </p:blipFill>
        <p:spPr>
          <a:xfrm>
            <a:off x="1835640" y="3141000"/>
            <a:ext cx="5758200" cy="3212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CustomShape 1"/>
          <p:cNvSpPr/>
          <p:nvPr/>
        </p:nvSpPr>
        <p:spPr>
          <a:xfrm>
            <a:off x="359640" y="1340640"/>
            <a:ext cx="8424000" cy="1552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В международной практике вопросы определения понятия «грамотность», его структуры и характеристики с середины XX века рассматривались на совещаниях  по статистике и программам переписей населения.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270" name="CustomShape 2"/>
          <p:cNvSpPr/>
          <p:nvPr/>
        </p:nvSpPr>
        <p:spPr>
          <a:xfrm>
            <a:off x="294480" y="332640"/>
            <a:ext cx="8533440" cy="541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Историческая справка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271" name="Рисунок 4_1" descr=""/>
          <p:cNvPicPr/>
          <p:nvPr/>
        </p:nvPicPr>
        <p:blipFill>
          <a:blip r:embed="rId1"/>
          <a:srcRect l="0" t="0" r="0" b="10471"/>
          <a:stretch/>
        </p:blipFill>
        <p:spPr>
          <a:xfrm flipH="1">
            <a:off x="6933600" y="3573000"/>
            <a:ext cx="1995480" cy="2666880"/>
          </a:xfrm>
          <a:prstGeom prst="rect">
            <a:avLst/>
          </a:prstGeom>
          <a:ln w="0">
            <a:noFill/>
          </a:ln>
        </p:spPr>
      </p:pic>
      <p:sp>
        <p:nvSpPr>
          <p:cNvPr id="272" name="CustomShape 3"/>
          <p:cNvSpPr/>
          <p:nvPr/>
        </p:nvSpPr>
        <p:spPr>
          <a:xfrm>
            <a:off x="359640" y="2954520"/>
            <a:ext cx="6875640" cy="338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Генеральная конференция  ЮНЕСКО (1958 г.) рекомендовала всем странам считать грамотными лиц, умеющих читать с пониманием прочитанного и написать краткое изложение о своей повседневной жизни. 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Полуграмотный – это человек, умеющий только читать.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CustomShape 1"/>
          <p:cNvSpPr/>
          <p:nvPr/>
        </p:nvSpPr>
        <p:spPr>
          <a:xfrm>
            <a:off x="323640" y="1595160"/>
            <a:ext cx="8424000" cy="2649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С середины 70-х годов в  международной практике происходит переосмысление понятия «грамотность».</a:t>
            </a:r>
            <a:endParaRPr b="0" lang="ru-RU" sz="24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Отделение понятия функциональной грамотности от понятия традиционной грамотности связано с осознанием в конце 70-х начале 80-х годов ХХ века того факта, что неграмотность населения присуща не только развивающимся, но и развитым странам. 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274" name="CustomShape 2"/>
          <p:cNvSpPr/>
          <p:nvPr/>
        </p:nvSpPr>
        <p:spPr>
          <a:xfrm>
            <a:off x="294480" y="332640"/>
            <a:ext cx="8533440" cy="541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Историческая справка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275" name="Рисунок 3_2" descr=""/>
          <p:cNvPicPr/>
          <p:nvPr/>
        </p:nvPicPr>
        <p:blipFill>
          <a:blip r:embed="rId1"/>
          <a:stretch/>
        </p:blipFill>
        <p:spPr>
          <a:xfrm>
            <a:off x="179640" y="4432320"/>
            <a:ext cx="8784000" cy="22359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CustomShape 1"/>
          <p:cNvSpPr/>
          <p:nvPr/>
        </p:nvSpPr>
        <p:spPr>
          <a:xfrm>
            <a:off x="323640" y="1715400"/>
            <a:ext cx="8424000" cy="19184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Функциональная грамотность – </a:t>
            </a:r>
            <a:r>
              <a:rPr b="0" lang="ru-RU" sz="2400" spc="-1" strike="noStrike">
                <a:solidFill>
                  <a:srgbClr val="000000"/>
                </a:solidFill>
                <a:latin typeface="Georgia"/>
                <a:ea typeface="DejaVu Sans"/>
              </a:rPr>
              <a:t>использование приобретённых знаний, умений и навыков для решения жизненных задач в различных сферах человеческой деятельности, а также в межличностном общении и социальных отношениях.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277" name="CustomShape 2"/>
          <p:cNvSpPr/>
          <p:nvPr/>
        </p:nvSpPr>
        <p:spPr>
          <a:xfrm>
            <a:off x="301680" y="22860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rm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Функциональная грамотность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278" name="Рисунок 3_3" descr=""/>
          <p:cNvPicPr/>
          <p:nvPr/>
        </p:nvPicPr>
        <p:blipFill>
          <a:blip r:embed="rId1"/>
          <a:stretch/>
        </p:blipFill>
        <p:spPr>
          <a:xfrm>
            <a:off x="2411640" y="3624480"/>
            <a:ext cx="3994920" cy="2664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CustomShape 1"/>
          <p:cNvSpPr/>
          <p:nvPr/>
        </p:nvSpPr>
        <p:spPr>
          <a:xfrm>
            <a:off x="323640" y="1412640"/>
            <a:ext cx="8496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latin typeface="Arial"/>
            </a:endParaRPr>
          </a:p>
        </p:txBody>
      </p:sp>
      <p:sp>
        <p:nvSpPr>
          <p:cNvPr id="280" name="CustomShape 2"/>
          <p:cNvSpPr/>
          <p:nvPr/>
        </p:nvSpPr>
        <p:spPr>
          <a:xfrm>
            <a:off x="286200" y="332640"/>
            <a:ext cx="8533440" cy="75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>
            <a:noAutofit/>
          </a:bodyPr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Составляющие  </a:t>
            </a:r>
            <a:br/>
            <a:r>
              <a:rPr b="1" lang="ru-RU" sz="2800" spc="-1" strike="noStrike">
                <a:solidFill>
                  <a:srgbClr val="002060"/>
                </a:solidFill>
                <a:latin typeface="Georgia"/>
                <a:ea typeface="DejaVu Sans"/>
              </a:rPr>
              <a:t>«функциональной грамотности»</a:t>
            </a:r>
            <a:endParaRPr b="0" lang="ru-RU" sz="2800" spc="-1" strike="noStrike">
              <a:latin typeface="Arial"/>
            </a:endParaRPr>
          </a:p>
        </p:txBody>
      </p:sp>
      <p:pic>
        <p:nvPicPr>
          <p:cNvPr id="281" name="" descr=""/>
          <p:cNvPicPr/>
          <p:nvPr/>
        </p:nvPicPr>
        <p:blipFill>
          <a:blip r:embed="rId1"/>
          <a:stretch/>
        </p:blipFill>
        <p:spPr>
          <a:xfrm>
            <a:off x="16200" y="0"/>
            <a:ext cx="9143280" cy="68396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ff00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2f2f2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5806</TotalTime>
  <Application>LibreOffice/7.0.2.2$Windows_X86_64 LibreOffice_project/8349ace3c3162073abd90d81fd06dcfb6b36b994</Application>
  <Words>1685</Words>
  <Paragraphs>231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2015-10-22T13:52:19Z</dcterms:created>
  <dc:creator>polyanskaya.tv</dc:creator>
  <dc:description/>
  <dc:language>ru-RU</dc:language>
  <cp:lastModifiedBy/>
  <dcterms:modified xsi:type="dcterms:W3CDTF">2021-11-21T20:18:48Z</dcterms:modified>
  <cp:revision>696</cp:revision>
  <dc:subject/>
  <dc:title>Слайд 1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21</vt:i4>
  </property>
</Properties>
</file>