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6" r:id="rId3"/>
    <p:sldId id="269" r:id="rId4"/>
    <p:sldId id="270" r:id="rId5"/>
    <p:sldId id="311" r:id="rId6"/>
    <p:sldId id="312" r:id="rId7"/>
    <p:sldId id="318" r:id="rId8"/>
    <p:sldId id="271" r:id="rId9"/>
    <p:sldId id="274" r:id="rId10"/>
    <p:sldId id="313" r:id="rId11"/>
    <p:sldId id="314" r:id="rId12"/>
    <p:sldId id="315" r:id="rId13"/>
    <p:sldId id="316" r:id="rId14"/>
    <p:sldId id="317" r:id="rId15"/>
    <p:sldId id="273" r:id="rId16"/>
    <p:sldId id="275" r:id="rId17"/>
    <p:sldId id="276" r:id="rId18"/>
    <p:sldId id="277" r:id="rId19"/>
    <p:sldId id="278" r:id="rId20"/>
    <p:sldId id="297" r:id="rId21"/>
    <p:sldId id="279" r:id="rId22"/>
    <p:sldId id="299" r:id="rId23"/>
    <p:sldId id="280" r:id="rId24"/>
    <p:sldId id="282" r:id="rId25"/>
    <p:sldId id="283" r:id="rId26"/>
    <p:sldId id="300" r:id="rId27"/>
    <p:sldId id="301" r:id="rId28"/>
    <p:sldId id="309" r:id="rId29"/>
    <p:sldId id="310" r:id="rId30"/>
    <p:sldId id="293" r:id="rId31"/>
    <p:sldId id="294" r:id="rId32"/>
    <p:sldId id="295" r:id="rId33"/>
    <p:sldId id="296" r:id="rId34"/>
    <p:sldId id="319" r:id="rId35"/>
    <p:sldId id="320" r:id="rId36"/>
    <p:sldId id="284" r:id="rId37"/>
    <p:sldId id="329" r:id="rId38"/>
    <p:sldId id="285" r:id="rId39"/>
    <p:sldId id="321" r:id="rId40"/>
    <p:sldId id="322" r:id="rId41"/>
    <p:sldId id="330" r:id="rId42"/>
    <p:sldId id="331" r:id="rId43"/>
    <p:sldId id="288" r:id="rId44"/>
    <p:sldId id="289" r:id="rId45"/>
    <p:sldId id="292" r:id="rId46"/>
    <p:sldId id="323" r:id="rId47"/>
    <p:sldId id="324" r:id="rId48"/>
    <p:sldId id="327" r:id="rId49"/>
    <p:sldId id="325" r:id="rId50"/>
    <p:sldId id="326" r:id="rId51"/>
    <p:sldId id="328" r:id="rId52"/>
    <p:sldId id="286" r:id="rId53"/>
    <p:sldId id="298" r:id="rId54"/>
    <p:sldId id="287" r:id="rId55"/>
    <p:sldId id="291" r:id="rId56"/>
    <p:sldId id="302" r:id="rId57"/>
    <p:sldId id="303" r:id="rId58"/>
    <p:sldId id="304" r:id="rId59"/>
    <p:sldId id="305" r:id="rId60"/>
    <p:sldId id="306" r:id="rId61"/>
    <p:sldId id="307" r:id="rId62"/>
    <p:sldId id="308" r:id="rId63"/>
    <p:sldId id="290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948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e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12968" cy="3411811"/>
          </a:xfrm>
        </p:spPr>
        <p:txBody>
          <a:bodyPr>
            <a:normAutofit/>
          </a:bodyPr>
          <a:lstStyle/>
          <a:p>
            <a:pPr algn="ctr"/>
            <a:r>
              <a:rPr lang="ru-RU" sz="5400" dirty="0"/>
              <a:t>Задачи 21-26</a:t>
            </a:r>
            <a:br>
              <a:rPr lang="ru-RU" sz="5400" dirty="0"/>
            </a:br>
            <a:r>
              <a:rPr lang="ru-RU" sz="5400" dirty="0"/>
              <a:t> ЕГЭ 2024 по физике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3933056"/>
            <a:ext cx="6624736" cy="2808312"/>
          </a:xfrm>
        </p:spPr>
        <p:txBody>
          <a:bodyPr>
            <a:noAutofit/>
          </a:bodyPr>
          <a:lstStyle/>
          <a:p>
            <a:r>
              <a:rPr lang="ru-RU" sz="1800" i="1" dirty="0"/>
              <a:t>методисты сектора</a:t>
            </a:r>
            <a:endParaRPr lang="ru-RU" sz="1800" dirty="0"/>
          </a:p>
          <a:p>
            <a:r>
              <a:rPr lang="ru-RU" sz="1800" i="1" dirty="0"/>
              <a:t>естественнонаучного и технологического образования</a:t>
            </a:r>
            <a:endParaRPr lang="ru-RU" sz="1800" dirty="0"/>
          </a:p>
          <a:p>
            <a:r>
              <a:rPr lang="ru-RU" sz="1800" i="1" dirty="0"/>
              <a:t>Центра непрерывного повышения профессионального</a:t>
            </a:r>
            <a:endParaRPr lang="ru-RU" sz="1800" dirty="0"/>
          </a:p>
          <a:p>
            <a:r>
              <a:rPr lang="ru-RU" sz="1800" i="1" dirty="0"/>
              <a:t>мастерства педагогических работников в городе Вологде</a:t>
            </a:r>
            <a:endParaRPr lang="ru-RU" sz="1800" dirty="0"/>
          </a:p>
          <a:p>
            <a:r>
              <a:rPr lang="ru-RU" sz="1800" i="1" dirty="0"/>
              <a:t>АОУ ВО ДПО «ВИРО»</a:t>
            </a:r>
            <a:endParaRPr lang="ru-RU" sz="1800" dirty="0"/>
          </a:p>
          <a:p>
            <a:r>
              <a:rPr lang="ru-RU" sz="1800" dirty="0"/>
              <a:t>Розова Н.Б., Якимова Е.Б.</a:t>
            </a:r>
          </a:p>
        </p:txBody>
      </p:sp>
    </p:spTree>
    <p:extLst>
      <p:ext uri="{BB962C8B-B14F-4D97-AF65-F5344CB8AC3E}">
        <p14:creationId xmlns:p14="http://schemas.microsoft.com/office/powerpoint/2010/main" val="2423416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66800"/>
          </a:xfrm>
        </p:spPr>
        <p:txBody>
          <a:bodyPr/>
          <a:lstStyle/>
          <a:p>
            <a:r>
              <a:rPr lang="ru-RU" dirty="0"/>
              <a:t>Задание 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08720"/>
            <a:ext cx="42957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1"/>
            <a:ext cx="8352928" cy="424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854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66800"/>
          </a:xfrm>
        </p:spPr>
        <p:txBody>
          <a:bodyPr/>
          <a:lstStyle/>
          <a:p>
            <a:r>
              <a:rPr lang="ru-RU" dirty="0"/>
              <a:t>Задание 21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7971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2420888"/>
            <a:ext cx="324036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                 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36712"/>
            <a:ext cx="43243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429577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397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964488" cy="6097864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В </a:t>
            </a:r>
            <a:r>
              <a:rPr lang="ru-RU" sz="1400" dirty="0"/>
              <a:t>начальном состоянии над водой </a:t>
            </a:r>
            <a:r>
              <a:rPr lang="ru-RU" sz="1400" dirty="0" smtClean="0"/>
              <a:t>находится насыщенный </a:t>
            </a:r>
            <a:r>
              <a:rPr lang="ru-RU" sz="1400" dirty="0"/>
              <a:t>водяной пар, так как за длительное время в системе установилось динамическое равновесие между жидкостью и ее паром.</a:t>
            </a:r>
          </a:p>
          <a:p>
            <a:r>
              <a:rPr lang="ru-RU" sz="1400" dirty="0" smtClean="0"/>
              <a:t>Пока </a:t>
            </a:r>
            <a:r>
              <a:rPr lang="ru-RU" sz="1400" dirty="0"/>
              <a:t>в цилиндре остается вода, при медленном изотермическом расширении пар остается насыщенным. Давление насыщенного пара не зависит от объема и определяется только температурой. Так как температура постоянна, постоянно и давление насыщенного пара. Поэтому график  </a:t>
            </a:r>
            <a:r>
              <a:rPr lang="ru-RU" sz="1400" dirty="0" smtClean="0"/>
              <a:t>           будет </a:t>
            </a:r>
            <a:r>
              <a:rPr lang="ru-RU" sz="1400" dirty="0"/>
              <a:t>графиком константы, т. е. отрезком горизонтальной прямой. Количество воды в цилиндре при этом убывает. При комнатной температуре концентрация молекул воды в насыщенном паре ничтожна по сравнению с концентрацией молекул воды в жидком агрегатном состоянии. Масса воды в два раза больше массы пара. Поэтому, в начальном состоянии насыщенный пар занимает объём, практически равный </a:t>
            </a:r>
            <a:r>
              <a:rPr lang="ru-RU" sz="1400" dirty="0" smtClean="0"/>
              <a:t> </a:t>
            </a:r>
            <a:endParaRPr lang="ru-RU" sz="1400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835292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050" y="2492896"/>
            <a:ext cx="161925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124" y="1671058"/>
            <a:ext cx="381000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0135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65" y="836712"/>
            <a:ext cx="890440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204864"/>
            <a:ext cx="8605653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1" y="836712"/>
            <a:ext cx="21602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1" y="2204864"/>
            <a:ext cx="21602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27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2376264"/>
          </a:xfrm>
        </p:spPr>
        <p:txBody>
          <a:bodyPr>
            <a:noAutofit/>
          </a:bodyPr>
          <a:lstStyle/>
          <a:p>
            <a:r>
              <a:rPr lang="ru-RU" sz="1800" dirty="0"/>
              <a:t>На полу неподвижного лифта стоит теплоизолированный сосуд, открытый сверху. В сосуде под тяжёлым подвижным поршнем находится одноатомный идеальный газ. Поршень находится в равновесии. Лифт начинает </a:t>
            </a:r>
            <a:r>
              <a:rPr lang="ru-RU" sz="1800" dirty="0" err="1"/>
              <a:t>равноускоренно</a:t>
            </a:r>
            <a:r>
              <a:rPr lang="ru-RU" sz="1800" dirty="0"/>
              <a:t> опускаться вниз. Куда сдвинется поршень относительно сосуда после начала движения лифта и как при этом изменится температура газа в сосуде? Трением между поршнем и стенками сосуда, а также утечкой газа из сосуда пренебречь. Ответ поясните, указав, какие физические закономерности Вы использовали для объяснения.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78486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492896"/>
            <a:ext cx="1714164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8376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928992" cy="1440160"/>
          </a:xfrm>
        </p:spPr>
        <p:txBody>
          <a:bodyPr>
            <a:normAutofit/>
          </a:bodyPr>
          <a:lstStyle/>
          <a:p>
            <a:r>
              <a:rPr lang="ru-RU" sz="2800" dirty="0"/>
              <a:t>Задание 22 Механика</a:t>
            </a:r>
            <a:br>
              <a:rPr lang="ru-RU" sz="2800" dirty="0"/>
            </a:br>
            <a:r>
              <a:rPr lang="ru-RU" sz="2800" dirty="0"/>
              <a:t>Задание 23 Молекулярная физика или электродинамика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44824"/>
            <a:ext cx="8928992" cy="4896544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Полное правильное решение задач 22 – 23 должно содержать </a:t>
            </a:r>
          </a:p>
          <a:p>
            <a:pPr marL="109728" indent="0">
              <a:buNone/>
            </a:pPr>
            <a:r>
              <a:rPr lang="ru-RU" dirty="0"/>
              <a:t>- законы и формулы, применение которых необходимо и достаточно для решения задачи </a:t>
            </a:r>
          </a:p>
          <a:p>
            <a:pPr marL="109728" indent="0">
              <a:buNone/>
            </a:pPr>
            <a:r>
              <a:rPr lang="ru-RU" dirty="0"/>
              <a:t>В качестве исходных принимаются формулы, указанные в кодификаторе . </a:t>
            </a:r>
          </a:p>
          <a:p>
            <a:pPr marL="109728" indent="0">
              <a:buNone/>
            </a:pPr>
            <a:r>
              <a:rPr lang="ru-RU" dirty="0"/>
              <a:t>- описание вводимых величин (в разделе «Дано», на рисунках или графиках, в самом решении </a:t>
            </a:r>
          </a:p>
          <a:p>
            <a:pPr marL="109728" indent="0">
              <a:buNone/>
            </a:pPr>
            <a:r>
              <a:rPr lang="ru-RU" dirty="0"/>
              <a:t>- математические преобразования, </a:t>
            </a:r>
          </a:p>
          <a:p>
            <a:pPr marL="109728" indent="0">
              <a:buNone/>
            </a:pPr>
            <a:r>
              <a:rPr lang="ru-RU" dirty="0"/>
              <a:t>- расчёты </a:t>
            </a:r>
          </a:p>
          <a:p>
            <a:pPr marL="109728" indent="0">
              <a:buNone/>
            </a:pPr>
            <a:r>
              <a:rPr lang="ru-RU" dirty="0"/>
              <a:t>- численный ответ с единицами измерения </a:t>
            </a:r>
          </a:p>
          <a:p>
            <a:r>
              <a:rPr lang="ru-RU" dirty="0"/>
              <a:t>И не должно содержать </a:t>
            </a:r>
            <a:r>
              <a:rPr lang="ru-RU" b="1" i="1" dirty="0"/>
              <a:t>лишних записей </a:t>
            </a:r>
            <a:r>
              <a:rPr lang="ru-RU" dirty="0"/>
              <a:t>(не входящих в решение, которые не отделены от решения и не зачёркнуты)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8819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685643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32240" y="1203059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21,22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10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20425" cy="696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28584" y="6309320"/>
            <a:ext cx="119184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201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            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50" y="908720"/>
            <a:ext cx="8924654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916832"/>
            <a:ext cx="8762077" cy="451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04307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662389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3801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856984" cy="1440160"/>
          </a:xfrm>
        </p:spPr>
        <p:txBody>
          <a:bodyPr>
            <a:noAutofit/>
          </a:bodyPr>
          <a:lstStyle/>
          <a:p>
            <a:r>
              <a:rPr lang="ru-RU" sz="2800" dirty="0"/>
              <a:t>Изменения во 2 части ЕГЭ 2024</a:t>
            </a:r>
            <a:br>
              <a:rPr lang="ru-RU" sz="2800" dirty="0"/>
            </a:br>
            <a:r>
              <a:rPr lang="ru-RU" sz="2800" dirty="0"/>
              <a:t>удалена расчетная задача высокого уровня сложности по квантовой физике.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048533"/>
              </p:ext>
            </p:extLst>
          </p:nvPr>
        </p:nvGraphicFramePr>
        <p:xfrm>
          <a:off x="179512" y="1988840"/>
          <a:ext cx="8784975" cy="4632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944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829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075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Номер задания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Количество баллов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Раздел физики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Качественная задача, молекулярная физика</a:t>
                      </a:r>
                      <a:r>
                        <a:rPr lang="ru-RU" baseline="0" dirty="0"/>
                        <a:t> или электродинамика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Расчетная задача ПУ по механике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Расчетная задача, молекулярная физика</a:t>
                      </a:r>
                      <a:r>
                        <a:rPr lang="ru-RU" baseline="0" dirty="0"/>
                        <a:t> или электродинамика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Расчетная задача</a:t>
                      </a:r>
                      <a:r>
                        <a:rPr lang="ru-RU" baseline="0" dirty="0"/>
                        <a:t> по</a:t>
                      </a:r>
                      <a:r>
                        <a:rPr lang="ru-RU" dirty="0"/>
                        <a:t> молекулярной физике</a:t>
                      </a:r>
                      <a:r>
                        <a:rPr lang="ru-RU" baseline="0" dirty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Расчетная задача по электродинамике (электростатика, постоянный</a:t>
                      </a:r>
                      <a:r>
                        <a:rPr lang="ru-RU" baseline="0" dirty="0"/>
                        <a:t> ток, магнитное поле, ЭМИ)  (</a:t>
                      </a:r>
                      <a:r>
                        <a:rPr lang="ru-RU" i="1" baseline="0" dirty="0"/>
                        <a:t>не оптика)</a:t>
                      </a:r>
                      <a:endParaRPr lang="ru-RU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Расчетная задача</a:t>
                      </a:r>
                      <a:r>
                        <a:rPr lang="ru-RU" baseline="0" dirty="0"/>
                        <a:t> по</a:t>
                      </a:r>
                      <a:r>
                        <a:rPr lang="ru-RU" dirty="0"/>
                        <a:t> механике (динамика, законы сохранения в механике)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dirty="0"/>
              <a:t>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021030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         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188640"/>
            <a:ext cx="7458075" cy="130520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12776"/>
            <a:ext cx="7515225" cy="528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37774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820471" cy="5273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24328" y="5805264"/>
            <a:ext cx="16196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9781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5E93F6E-1D8A-483E-A1C2-D27373D4519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329673" cy="5260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57266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066800"/>
          </a:xfrm>
        </p:spPr>
        <p:txBody>
          <a:bodyPr/>
          <a:lstStyle/>
          <a:p>
            <a:r>
              <a:rPr lang="ru-RU" dirty="0"/>
              <a:t>Задания 24-26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dirty="0"/>
              <a:t>Полное правильное решение на </a:t>
            </a:r>
            <a:r>
              <a:rPr lang="ru-RU" b="1" dirty="0"/>
              <a:t>3 балла </a:t>
            </a:r>
            <a:r>
              <a:rPr lang="ru-RU" dirty="0"/>
              <a:t>задач 24 – 26 должно содержать </a:t>
            </a:r>
          </a:p>
          <a:p>
            <a:pPr marL="109728" indent="0">
              <a:buNone/>
            </a:pPr>
            <a:r>
              <a:rPr lang="ru-RU" dirty="0"/>
              <a:t>- законы и формулы, применение которых необходимо и достаточно для решения задачи, </a:t>
            </a:r>
          </a:p>
          <a:p>
            <a:pPr marL="109728" indent="0">
              <a:buNone/>
            </a:pPr>
            <a:r>
              <a:rPr lang="ru-RU" dirty="0"/>
              <a:t>- описание вводимых величин (в разделе «Дано», на рисунках или графиках, в самом решении) </a:t>
            </a:r>
          </a:p>
          <a:p>
            <a:pPr marL="109728" indent="0">
              <a:buNone/>
            </a:pPr>
            <a:r>
              <a:rPr lang="ru-RU" dirty="0"/>
              <a:t>- математические преобразования, </a:t>
            </a:r>
          </a:p>
          <a:p>
            <a:pPr marL="109728" indent="0">
              <a:buNone/>
            </a:pPr>
            <a:r>
              <a:rPr lang="ru-RU" dirty="0"/>
              <a:t>- расчёты </a:t>
            </a:r>
          </a:p>
          <a:p>
            <a:pPr marL="109728" indent="0">
              <a:buNone/>
            </a:pPr>
            <a:r>
              <a:rPr lang="ru-RU" dirty="0"/>
              <a:t>- численный ответ с единицами измерения </a:t>
            </a:r>
          </a:p>
          <a:p>
            <a:pPr marL="109728" indent="0">
              <a:buNone/>
            </a:pPr>
            <a:r>
              <a:rPr lang="ru-RU" dirty="0"/>
              <a:t>- при необходимости рисунок, поясняющий решение. </a:t>
            </a:r>
          </a:p>
          <a:p>
            <a:pPr marL="109728" indent="0">
              <a:buNone/>
            </a:pPr>
            <a:r>
              <a:rPr lang="ru-RU" dirty="0"/>
              <a:t>Не должно содержать </a:t>
            </a:r>
            <a:r>
              <a:rPr lang="ru-RU" b="1" i="1" dirty="0"/>
              <a:t>лишних записей </a:t>
            </a:r>
            <a:r>
              <a:rPr lang="ru-RU" dirty="0"/>
              <a:t>(не входящих в решение, которые не отделены от решения и не зачёркнуты)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430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24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xmlns="" id="{645622DF-5FC4-4B4E-8370-DBCAC77A42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8229600" cy="220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96780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                                                   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54CD831D-6DE5-4B06-A1A6-DCF42350E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7200800" cy="6593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2167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24</a:t>
            </a: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107572"/>
            <a:ext cx="8229600" cy="260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4068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99" y="260648"/>
            <a:ext cx="8568952" cy="6431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6126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F8BDF33-3774-481B-A08E-CD1127934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908720"/>
            <a:ext cx="800729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3263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04FBFE5-C642-4387-977E-838CFB3B5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32"/>
            <a:ext cx="6264696" cy="248341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CDA3E0D-B86D-4C2C-B0F7-031B686E6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2" y="2600047"/>
            <a:ext cx="6264696" cy="428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754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066800"/>
          </a:xfrm>
        </p:spPr>
        <p:txBody>
          <a:bodyPr/>
          <a:lstStyle/>
          <a:p>
            <a:r>
              <a:rPr lang="ru-RU" dirty="0"/>
              <a:t>Задание 21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7"/>
            <a:ext cx="8136904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661248"/>
            <a:ext cx="68199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24144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25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A33ABB86-7FC7-4384-8991-9423E4E03B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1" y="2204864"/>
            <a:ext cx="8559415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8103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xmlns="" id="{690B517E-B6F2-4DB3-B4BB-2A33DD062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1211"/>
            <a:ext cx="8496944" cy="6263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8925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25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F5BF419-76BC-4448-A288-3BFA380A05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5" y="2276872"/>
            <a:ext cx="8430157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547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F499C581-BB61-4679-B4CE-AF75F84AA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7"/>
            <a:ext cx="7992888" cy="6427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2121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708920"/>
            <a:ext cx="7416824" cy="2808312"/>
          </a:xfrm>
        </p:spPr>
        <p:txBody>
          <a:bodyPr/>
          <a:lstStyle/>
          <a:p>
            <a:r>
              <a:rPr lang="ru-RU" sz="2000" dirty="0" smtClean="0"/>
              <a:t>                            </a:t>
            </a:r>
            <a:endParaRPr lang="ru-RU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115616" y="836712"/>
                <a:ext cx="7082939" cy="2431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u="sng" dirty="0" smtClean="0"/>
                  <a:t>Пример 10   </a:t>
                </a:r>
              </a:p>
              <a:p>
                <a:r>
                  <a:rPr lang="ru-RU" dirty="0" smtClean="0"/>
                  <a:t>Кольцо диаметром </a:t>
                </a:r>
                <a:r>
                  <a:rPr lang="ru-RU" i="1" dirty="0"/>
                  <a:t>D </a:t>
                </a:r>
                <a:r>
                  <a:rPr lang="ru-RU" dirty="0" smtClean="0"/>
                  <a:t> </a:t>
                </a:r>
                <a:r>
                  <a:rPr lang="ru-RU" dirty="0"/>
                  <a:t>из тонкой </a:t>
                </a:r>
                <a:r>
                  <a:rPr lang="ru-RU" dirty="0" smtClean="0"/>
                  <a:t>медной проволоки и конденсатор </a:t>
                </a:r>
                <a:r>
                  <a:rPr lang="ru-RU" dirty="0"/>
                  <a:t>с </a:t>
                </a:r>
                <a:r>
                  <a:rPr lang="ru-RU" dirty="0" smtClean="0"/>
                  <a:t>электрической ёмкостью </a:t>
                </a:r>
                <a:r>
                  <a:rPr lang="ru-RU" i="1" dirty="0"/>
                  <a:t>C </a:t>
                </a:r>
                <a:r>
                  <a:rPr lang="ru-RU" dirty="0" smtClean="0"/>
                  <a:t>соединены параллельно. Кольцо </a:t>
                </a:r>
                <a:r>
                  <a:rPr lang="ru-RU" dirty="0"/>
                  <a:t>помещается в однородное магнитное </a:t>
                </a:r>
                <a:r>
                  <a:rPr lang="ru-RU" dirty="0" smtClean="0"/>
                  <a:t>поле, равномерно </a:t>
                </a:r>
                <a:r>
                  <a:rPr lang="ru-RU" dirty="0"/>
                  <a:t>изменяющееся со </a:t>
                </a:r>
                <a:r>
                  <a:rPr lang="ru-RU" dirty="0" smtClean="0"/>
                  <a:t>скоростью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i="1" smtClean="0"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𝐵</m:t>
                        </m:r>
                      </m:num>
                      <m:den>
                        <m:r>
                          <a:rPr lang="ru-RU" i="1" smtClean="0"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.</a:t>
                </a:r>
                <a:r>
                  <a:rPr lang="ru-RU" dirty="0"/>
                  <a:t> </a:t>
                </a:r>
                <a:r>
                  <a:rPr lang="ru-RU" dirty="0" smtClean="0"/>
                  <a:t>Вектор </a:t>
                </a:r>
                <a:r>
                  <a:rPr lang="ru-RU" dirty="0"/>
                  <a:t>индукции магнитного </a:t>
                </a:r>
                <a:r>
                  <a:rPr lang="ru-RU" dirty="0" smtClean="0"/>
                  <a:t>поля направлен </a:t>
                </a:r>
                <a:r>
                  <a:rPr lang="ru-RU" dirty="0"/>
                  <a:t>вдоль оси кольца. Найдите </a:t>
                </a:r>
                <a:r>
                  <a:rPr lang="ru-RU" dirty="0" smtClean="0"/>
                  <a:t>заряд, образующийся </a:t>
                </a:r>
                <a:r>
                  <a:rPr lang="ru-RU" dirty="0"/>
                  <a:t>на конденсаторе</a:t>
                </a:r>
                <a:r>
                  <a:rPr lang="ru-RU" dirty="0" smtClean="0"/>
                  <a:t>.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836712"/>
                <a:ext cx="7082939" cy="2431563"/>
              </a:xfrm>
              <a:prstGeom prst="rect">
                <a:avLst/>
              </a:prstGeom>
              <a:blipFill rotWithShape="1">
                <a:blip r:embed="rId2"/>
                <a:stretch>
                  <a:fillRect l="-688" t="-12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8"/>
            <a:ext cx="2951247" cy="282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8654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8796313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78033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0925B4-FDB9-4207-BF98-B203D14D2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88640"/>
            <a:ext cx="6031582" cy="747579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70C0"/>
                </a:solidFill>
              </a:rPr>
              <a:t>Задание 26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497823A-5BA7-4375-8AE9-2A6CA9ABD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96" y="764704"/>
            <a:ext cx="8967755" cy="5717753"/>
          </a:xfrm>
        </p:spPr>
        <p:txBody>
          <a:bodyPr/>
          <a:lstStyle/>
          <a:p>
            <a:pPr marL="109728" indent="0">
              <a:buNone/>
            </a:pPr>
            <a:r>
              <a:rPr lang="ru-RU" sz="2000" dirty="0"/>
              <a:t>На позиции </a:t>
            </a:r>
            <a:r>
              <a:rPr lang="ru-RU" sz="2000" dirty="0" smtClean="0"/>
              <a:t>26 в </a:t>
            </a:r>
            <a:r>
              <a:rPr lang="ru-RU" sz="2000" dirty="0"/>
              <a:t>расчетной задаче по механике необходимо представить не только математическое решение, но и обоснование законов, которые использовались при решении задачи. 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352928" cy="49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71481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0925B4-FDB9-4207-BF98-B203D14D2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60648"/>
            <a:ext cx="6031582" cy="747579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70C0"/>
                </a:solidFill>
              </a:rPr>
              <a:t>Задание 26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497823A-5BA7-4375-8AE9-2A6CA9ABD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40" y="892367"/>
            <a:ext cx="8967755" cy="571775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E0775FD-650A-454D-9E61-C25DBA243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21" y="2348880"/>
            <a:ext cx="5451527" cy="44399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31CCDD0-D862-41CB-8618-FB51D00EFD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39"/>
          <a:stretch/>
        </p:blipFill>
        <p:spPr>
          <a:xfrm>
            <a:off x="5724128" y="3068960"/>
            <a:ext cx="3285067" cy="271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871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03A917-FD6A-4728-8697-CE3751750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          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826A082E-B3FC-4837-AAA8-E43410F92B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4518" y="365125"/>
            <a:ext cx="7664193" cy="613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738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"/>
          <a:stretch/>
        </p:blipFill>
        <p:spPr bwMode="auto">
          <a:xfrm>
            <a:off x="179512" y="404664"/>
            <a:ext cx="8819317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190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142" y="404664"/>
            <a:ext cx="8229600" cy="864096"/>
          </a:xfrm>
        </p:spPr>
        <p:txBody>
          <a:bodyPr/>
          <a:lstStyle/>
          <a:p>
            <a:r>
              <a:rPr lang="ru-RU" dirty="0"/>
              <a:t>Задание 21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57" y="1052736"/>
            <a:ext cx="68103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3645024"/>
            <a:ext cx="681990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42" y="5373216"/>
            <a:ext cx="68199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7303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 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53054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39" y="1268760"/>
            <a:ext cx="842493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0893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06169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7301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340366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6831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56895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741" y="3789040"/>
            <a:ext cx="1229268" cy="4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193296"/>
            <a:ext cx="6336704" cy="24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9737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066800"/>
          </a:xfrm>
        </p:spPr>
        <p:txBody>
          <a:bodyPr/>
          <a:lstStyle/>
          <a:p>
            <a:r>
              <a:rPr lang="ru-RU" b="1" i="1" dirty="0">
                <a:solidFill>
                  <a:srgbClr val="0070C0"/>
                </a:solidFill>
              </a:rPr>
              <a:t>Задание 26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496944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8714380" cy="2895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11631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        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9464"/>
            <a:ext cx="3804009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1487688"/>
            <a:ext cx="1759307" cy="1149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5" descr="L = l+ Δl = 0,1 м+ 0,03 м = 0,13 м&#10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19" y="160338"/>
            <a:ext cx="421465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36912"/>
            <a:ext cx="2070830" cy="210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2636912"/>
            <a:ext cx="2415187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" t="6450" r="2899" b="5943"/>
          <a:stretch/>
        </p:blipFill>
        <p:spPr bwMode="auto">
          <a:xfrm>
            <a:off x="4139952" y="3140968"/>
            <a:ext cx="4752528" cy="363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74613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979512"/>
          </a:xfrm>
        </p:spPr>
        <p:txBody>
          <a:bodyPr/>
          <a:lstStyle/>
          <a:p>
            <a:r>
              <a:rPr lang="ru-RU" dirty="0" smtClean="0"/>
              <a:t>Задание 30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6048672" cy="5187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64553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5904656" cy="594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48299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23896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90323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37" y="1196752"/>
            <a:ext cx="6176019" cy="3299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9988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E759EA30-783C-42B0-84AE-6094D52FFC05}"/>
              </a:ext>
            </a:extLst>
          </p:cNvPr>
          <p:cNvSpPr/>
          <p:nvPr/>
        </p:nvSpPr>
        <p:spPr>
          <a:xfrm>
            <a:off x="359532" y="548680"/>
            <a:ext cx="84609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IDFont+F8"/>
              </a:rPr>
              <a:t>Электрическая цепь состоит из идеального источника ЭДС </a:t>
            </a:r>
            <a:r>
              <a:rPr lang="ru-RU" dirty="0">
                <a:latin typeface="CIDFont+F13"/>
              </a:rPr>
              <a:t>E</a:t>
            </a:r>
            <a:r>
              <a:rPr lang="ru-RU" dirty="0">
                <a:latin typeface="CIDFont+F8"/>
              </a:rPr>
              <a:t>, реостата </a:t>
            </a:r>
            <a:r>
              <a:rPr lang="ru-RU" dirty="0">
                <a:latin typeface="CIDFont+F9"/>
              </a:rPr>
              <a:t>R</a:t>
            </a:r>
            <a:r>
              <a:rPr lang="ru-RU" sz="800" dirty="0">
                <a:latin typeface="CIDFont+F1"/>
              </a:rPr>
              <a:t>1</a:t>
            </a:r>
            <a:r>
              <a:rPr lang="ru-RU" dirty="0">
                <a:latin typeface="CIDFont+F8"/>
              </a:rPr>
              <a:t>, резистора </a:t>
            </a:r>
            <a:r>
              <a:rPr lang="ru-RU" dirty="0">
                <a:latin typeface="CIDFont+F9"/>
              </a:rPr>
              <a:t>R</a:t>
            </a:r>
            <a:r>
              <a:rPr lang="ru-RU" sz="800" dirty="0">
                <a:latin typeface="CIDFont+F1"/>
              </a:rPr>
              <a:t>2 </a:t>
            </a:r>
            <a:r>
              <a:rPr lang="ru-RU" dirty="0">
                <a:latin typeface="CIDFont+F8"/>
              </a:rPr>
              <a:t>и конденсатора </a:t>
            </a:r>
            <a:r>
              <a:rPr lang="ru-RU" dirty="0">
                <a:latin typeface="CIDFont+F9"/>
              </a:rPr>
              <a:t>C</a:t>
            </a:r>
            <a:r>
              <a:rPr lang="ru-RU" dirty="0">
                <a:latin typeface="CIDFont+F8"/>
              </a:rPr>
              <a:t>, которые соединены так, как показано на рисунке. Между пластинами конденсатора на тонкой диэлектрической нити подвешен небольшой заряженный шарик </a:t>
            </a:r>
            <a:r>
              <a:rPr lang="ru-RU" dirty="0">
                <a:latin typeface="CIDFont+F9"/>
              </a:rPr>
              <a:t>q</a:t>
            </a:r>
            <a:r>
              <a:rPr lang="ru-RU" dirty="0">
                <a:latin typeface="CIDFont+F8"/>
              </a:rPr>
              <a:t>, который не касается пластин. Определите знак заряда шарика, и как изменится угол отклонения нити, если ползунок реостат сместить влево. Ответ поясните, опираясь на законы механики и электродинамики.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9410E6A-A6EB-403B-8C14-BD3E0E48D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708919"/>
            <a:ext cx="3384376" cy="300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884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43" y="548680"/>
            <a:ext cx="6677424" cy="557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80112" y="476672"/>
            <a:ext cx="172819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1449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6606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21249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39BCA5-CF63-4D6F-A162-1A1E641B2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69537"/>
            <a:ext cx="7886700" cy="888082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70C0"/>
                </a:solidFill>
              </a:rPr>
              <a:t>Задание 26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ADD14913-7098-46F3-A1B4-5DEBCAA0CD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395"/>
          <a:stretch/>
        </p:blipFill>
        <p:spPr>
          <a:xfrm>
            <a:off x="800124" y="1553671"/>
            <a:ext cx="7804323" cy="457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4567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228600"/>
            <a:ext cx="838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С.О., связанную с Землёй будем считать инерциальной.</a:t>
            </a:r>
          </a:p>
          <a:p>
            <a:r>
              <a:rPr lang="ru-RU" dirty="0"/>
              <a:t>2. Брусок и пулю (их размеры малы по условию задачи/ по сравнению с длиной нити) будем считать материальными точками.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8804" y="1244263"/>
            <a:ext cx="79831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Условия применения закона сохранения импульса: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5093" y="16764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внешние силы уравновешивают друг друга или ими можно пренебречь ;</a:t>
            </a:r>
          </a:p>
          <a:p>
            <a:r>
              <a:rPr lang="ru-RU" dirty="0"/>
              <a:t>2. проекция внешних сил на ось координат равна нулю;</a:t>
            </a:r>
          </a:p>
          <a:p>
            <a:r>
              <a:rPr lang="ru-RU" dirty="0"/>
              <a:t>3. взаимодействие кратковременно и внешние силы не успевают изменить импульс системы (удары, столкновения, разрывы, выстрелы).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912953"/>
            <a:ext cx="89289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b="1" dirty="0">
                <a:solidFill>
                  <a:srgbClr val="0070C0"/>
                </a:solidFill>
              </a:rPr>
              <a:t>Условия применимости закона сохранения энергии в</a:t>
            </a:r>
          </a:p>
          <a:p>
            <a:r>
              <a:rPr lang="ru-RU" b="1" dirty="0">
                <a:solidFill>
                  <a:srgbClr val="0070C0"/>
                </a:solidFill>
              </a:rPr>
              <a:t>механике (при движении бруска и пули по дуге окружности)</a:t>
            </a:r>
          </a:p>
          <a:p>
            <a:endParaRPr lang="ru-RU" b="1" dirty="0"/>
          </a:p>
          <a:p>
            <a:r>
              <a:rPr lang="ru-RU" b="1" dirty="0"/>
              <a:t>Закон сохранения энергии справедлив для замкнутой системы, если между телами системы действуют только консервативные силы (тяготения, упругости) и когда работа внешних сил равна нулю или ею можно пренебречь, а так же можно пренебречь силами трения скольжения и сопротивления среды.</a:t>
            </a:r>
          </a:p>
          <a:p>
            <a:r>
              <a:rPr lang="ru-RU" b="1" dirty="0"/>
              <a:t>Внешние силы − это сила тяжести (консервативная) и сила реакции опоры (неконсервативная). Но сила реакции опоры в каждой точке траектории перпендикулярна перемещению, поэтому работа этой  силы равна нулю.</a:t>
            </a:r>
          </a:p>
        </p:txBody>
      </p:sp>
    </p:spTree>
    <p:extLst>
      <p:ext uri="{BB962C8B-B14F-4D97-AF65-F5344CB8AC3E}">
        <p14:creationId xmlns:p14="http://schemas.microsoft.com/office/powerpoint/2010/main" val="29350574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EB8453-6758-48F2-95D7-48C305A61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    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389AC103-BE4C-469F-A323-A528EEA986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9625" y="206847"/>
            <a:ext cx="6359770" cy="644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167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Рисунок 2">
            <a:extLst>
              <a:ext uri="{FF2B5EF4-FFF2-40B4-BE49-F238E27FC236}">
                <a16:creationId xmlns:a16="http://schemas.microsoft.com/office/drawing/2014/main" xmlns="" id="{812300EA-69AB-4C12-A18A-726E24A6C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9" y="129397"/>
            <a:ext cx="6662737" cy="256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39" name="Рисунок 4">
            <a:extLst>
              <a:ext uri="{FF2B5EF4-FFF2-40B4-BE49-F238E27FC236}">
                <a16:creationId xmlns:a16="http://schemas.microsoft.com/office/drawing/2014/main" xmlns="" id="{38F54FBC-A6D6-43C7-9F12-7C4127F6F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9" y="2693527"/>
            <a:ext cx="6734175" cy="414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0" name="Рисунок 6">
            <a:extLst>
              <a:ext uri="{FF2B5EF4-FFF2-40B4-BE49-F238E27FC236}">
                <a16:creationId xmlns:a16="http://schemas.microsoft.com/office/drawing/2014/main" xmlns="" id="{E2594B10-68A6-4F0A-BCEA-D9CB31E6C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64" y="3474720"/>
            <a:ext cx="2871787" cy="280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9923758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6CF95D7-D97F-4442-AE57-336B37459611}"/>
              </a:ext>
            </a:extLst>
          </p:cNvPr>
          <p:cNvSpPr/>
          <p:nvPr/>
        </p:nvSpPr>
        <p:spPr>
          <a:xfrm>
            <a:off x="395536" y="574318"/>
            <a:ext cx="8280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dirty="0"/>
              <a:t>В нижней точке гладкой поверхности, которая представляет собой половину трубы радиусом R, стоит небольшой брусок. Брусок толкают с минимальной скоростью v0 = 5 м/с, при которой он может скользить до верхней точки без отрыва. На каком расстоянии L от своего начального положения брусок упадет на горизонтальную поверхность после отрыва от трубы? Движение бруска происходит в одной плоскости. </a:t>
            </a:r>
          </a:p>
          <a:p>
            <a:pPr indent="355600" algn="just"/>
            <a:r>
              <a:rPr lang="ru-RU" dirty="0"/>
              <a:t>Обоснуйте применимость законов, используемых для решения задачи.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161AA98-F32C-4FF5-B4DE-D50162EBF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2924944"/>
            <a:ext cx="48196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1141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804D6C8-C125-4DEF-A5BD-BD5AE5272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02" y="476673"/>
            <a:ext cx="8877469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871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0879686-1A18-4EE2-9C20-6AA9BB30D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631"/>
            <a:ext cx="9144000" cy="518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8665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5AF715C-D924-4908-8AC9-EBE4D216A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91440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93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8DD3DE2-8405-4C96-A1DC-188CC0A9DE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664"/>
            <a:ext cx="9144000" cy="363984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005CB66-2BB3-476E-9F82-27CC628224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4044509"/>
            <a:ext cx="2448272" cy="217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85900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C2F7EF3-C226-4196-A248-E1F70E1FC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548680"/>
            <a:ext cx="8142085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5127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BA3BE7A-E347-4FBC-A678-72EF0705C1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0000"/>
          <a:stretch/>
        </p:blipFill>
        <p:spPr>
          <a:xfrm>
            <a:off x="827583" y="692696"/>
            <a:ext cx="7144507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020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DCD045D-A29C-4510-857A-49D5A8BC71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>
            <a:off x="395536" y="548680"/>
            <a:ext cx="7662228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615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1296144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chemeClr val="accent6">
                    <a:lumMod val="75000"/>
                  </a:schemeClr>
                </a:solidFill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3827268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6"/>
          <a:stretch/>
        </p:blipFill>
        <p:spPr bwMode="auto">
          <a:xfrm>
            <a:off x="395536" y="836712"/>
            <a:ext cx="839235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3645024"/>
            <a:ext cx="74888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Так как конденсатор </a:t>
            </a:r>
            <a:r>
              <a:rPr lang="ru-RU" dirty="0"/>
              <a:t>остается подключённым к источнику постоянного напряжения, то напряжение между обкладками конденсатора остается неизменным. График показывает, что расстояние между пластинами уменьшается в промежутке времени от t</a:t>
            </a:r>
            <a:r>
              <a:rPr lang="ru-RU" sz="1200" dirty="0"/>
              <a:t>1</a:t>
            </a:r>
            <a:r>
              <a:rPr lang="ru-RU" dirty="0"/>
              <a:t> до t</a:t>
            </a:r>
            <a:r>
              <a:rPr lang="ru-RU" sz="1200" dirty="0"/>
              <a:t>4</a:t>
            </a:r>
            <a:r>
              <a:rPr lang="ru-RU" dirty="0"/>
              <a:t> в 5 раз. Следовательно, емкость конденсатора увеличивается в 5 раз, значит, и заряд конденсатора при неизменном напряжении увеличивается тоже в 5 раз. Напряжённость электрического поля между пластинами конденсатора также увеличивается.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4754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229600" cy="720080"/>
          </a:xfrm>
        </p:spPr>
        <p:txBody>
          <a:bodyPr/>
          <a:lstStyle/>
          <a:p>
            <a:r>
              <a:rPr lang="ru-RU" dirty="0"/>
              <a:t>Задание 21</a:t>
            </a:r>
          </a:p>
        </p:txBody>
      </p:sp>
      <p:pic>
        <p:nvPicPr>
          <p:cNvPr id="922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8229600" cy="3335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6840760" cy="1368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908720"/>
            <a:ext cx="216217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948264" y="5949280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265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66800"/>
          </a:xfrm>
        </p:spPr>
        <p:txBody>
          <a:bodyPr/>
          <a:lstStyle/>
          <a:p>
            <a:r>
              <a:rPr lang="ru-RU" dirty="0"/>
              <a:t>Задание 21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68961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122068"/>
              </p:ext>
            </p:extLst>
          </p:nvPr>
        </p:nvGraphicFramePr>
        <p:xfrm>
          <a:off x="611560" y="3140968"/>
          <a:ext cx="8229600" cy="1463040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937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1256">
                <a:tc>
                  <a:txBody>
                    <a:bodyPr/>
                    <a:lstStyle/>
                    <a:p>
                      <a:r>
                        <a:rPr lang="ru-RU" dirty="0"/>
                        <a:t>На рисунке показан циклический процесс изменения состояния постоянной массы одноатомного идеального газа (V – объём газа, T – его абсолютная температура). На каком из участков процесса(1, 2, 3 или 4) работа газа положительна и равна полученному газом количеству теплоты?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9219" name="Picture 3" descr="undefin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556792"/>
            <a:ext cx="1600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79715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На рисунке показаны различные процессы изменения состояния идеального газа. В каком из процессов</a:t>
            </a:r>
            <a:br>
              <a:rPr lang="ru-RU" dirty="0"/>
            </a:br>
            <a:r>
              <a:rPr lang="ru-RU" dirty="0"/>
              <a:t>(1, 2, 3 или 4) газ совершает наибольшую по модулю работу?</a:t>
            </a:r>
          </a:p>
          <a:p>
            <a:r>
              <a:rPr lang="ru-RU" dirty="0"/>
              <a:t> 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060" y="4941752"/>
            <a:ext cx="2283308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51416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323</TotalTime>
  <Words>985</Words>
  <Application>Microsoft Office PowerPoint</Application>
  <PresentationFormat>Экран (4:3)</PresentationFormat>
  <Paragraphs>112</Paragraphs>
  <Slides>63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Городская</vt:lpstr>
      <vt:lpstr>Задачи 21-26  ЕГЭ 2024 по физике </vt:lpstr>
      <vt:lpstr>Изменения во 2 части ЕГЭ 2024 удалена расчетная задача высокого уровня сложности по квантовой физике. </vt:lpstr>
      <vt:lpstr>Задание 21</vt:lpstr>
      <vt:lpstr>Задание 21</vt:lpstr>
      <vt:lpstr>Презентация PowerPoint</vt:lpstr>
      <vt:lpstr>Презентация PowerPoint</vt:lpstr>
      <vt:lpstr>Презентация PowerPoint</vt:lpstr>
      <vt:lpstr>Задание 21</vt:lpstr>
      <vt:lpstr>Задание 21</vt:lpstr>
      <vt:lpstr>Задание 21</vt:lpstr>
      <vt:lpstr>Задание 21</vt:lpstr>
      <vt:lpstr>                                    </vt:lpstr>
      <vt:lpstr>                              </vt:lpstr>
      <vt:lpstr>На полу неподвижного лифта стоит теплоизолированный сосуд, открытый сверху. В сосуде под тяжёлым подвижным поршнем находится одноатомный идеальный газ. Поршень находится в равновесии. Лифт начинает равноускоренно опускаться вниз. Куда сдвинется поршень относительно сосуда после начала движения лифта и как при этом изменится температура газа в сосуде? Трением между поршнем и стенками сосуда, а также утечкой газа из сосуда пренебречь. Ответ поясните, указав, какие физические закономерности Вы использовали для объяснения.</vt:lpstr>
      <vt:lpstr>Задание 22 Механика Задание 23 Молекулярная физика или электродинамика</vt:lpstr>
      <vt:lpstr>Презентация PowerPoint</vt:lpstr>
      <vt:lpstr>Презентация PowerPoint</vt:lpstr>
      <vt:lpstr>                                     </vt:lpstr>
      <vt:lpstr>Презентация PowerPoint</vt:lpstr>
      <vt:lpstr>                                  </vt:lpstr>
      <vt:lpstr>Презентация PowerPoint</vt:lpstr>
      <vt:lpstr>                        </vt:lpstr>
      <vt:lpstr>Задания 24-26</vt:lpstr>
      <vt:lpstr>Задание 24</vt:lpstr>
      <vt:lpstr>                          </vt:lpstr>
      <vt:lpstr>Задание 24</vt:lpstr>
      <vt:lpstr>Презентация PowerPoint</vt:lpstr>
      <vt:lpstr>Презентация PowerPoint</vt:lpstr>
      <vt:lpstr>Презентация PowerPoint</vt:lpstr>
      <vt:lpstr>Задание 25 </vt:lpstr>
      <vt:lpstr>Презентация PowerPoint</vt:lpstr>
      <vt:lpstr>Задание 25</vt:lpstr>
      <vt:lpstr>Презентация PowerPoint</vt:lpstr>
      <vt:lpstr>            </vt:lpstr>
      <vt:lpstr>Презентация PowerPoint</vt:lpstr>
      <vt:lpstr>Задание 26</vt:lpstr>
      <vt:lpstr>Задание 26</vt:lpstr>
      <vt:lpstr>                                    </vt:lpstr>
      <vt:lpstr>Презентация PowerPoint</vt:lpstr>
      <vt:lpstr>                                        </vt:lpstr>
      <vt:lpstr>Презентация PowerPoint</vt:lpstr>
      <vt:lpstr>Презентация PowerPoint</vt:lpstr>
      <vt:lpstr>Презентация PowerPoint</vt:lpstr>
      <vt:lpstr>Задание 26</vt:lpstr>
      <vt:lpstr>                                  </vt:lpstr>
      <vt:lpstr>Задание 30</vt:lpstr>
      <vt:lpstr>                      </vt:lpstr>
      <vt:lpstr>Презентация PowerPoint</vt:lpstr>
      <vt:lpstr>                   </vt:lpstr>
      <vt:lpstr>                      </vt:lpstr>
      <vt:lpstr>Презентация PowerPoint</vt:lpstr>
      <vt:lpstr>Задание 26</vt:lpstr>
      <vt:lpstr>Презентация PowerPoint</vt:lpstr>
      <vt:lpstr>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особенности подготовки  к ЕГЭ 2024 по физике </dc:title>
  <dc:creator>natali</dc:creator>
  <cp:lastModifiedBy>natali</cp:lastModifiedBy>
  <cp:revision>62</cp:revision>
  <dcterms:created xsi:type="dcterms:W3CDTF">2023-12-02T10:06:15Z</dcterms:created>
  <dcterms:modified xsi:type="dcterms:W3CDTF">2024-02-20T13:40:00Z</dcterms:modified>
</cp:coreProperties>
</file>