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107" d="100"/>
          <a:sy n="107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CA411-03D8-4378-9D5C-210DE8AEF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645E01-C931-43BB-B431-EDCB7B28C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C4CFE-6FB1-473A-934F-1293C034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27D0BD-7068-440F-8789-2F7243BAE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2C4654-754F-4FFB-9655-62718658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37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0BB91-6BB7-44C5-A931-F4F4B19A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F00169-A44D-4794-BA65-CB00066FF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59FE7-3227-45C4-84B5-DF600701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39DA3B-748F-4095-B89B-03E1CD94C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24D700-24BA-4FC7-AAFE-E0264D6D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50C123-C817-45C9-96C9-7E550F79C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566A5F-4A2A-444A-94AC-256066654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EC86D6-81AF-420F-8DE5-C6B81DE0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10E8F-14B2-4BAC-9870-0F231347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DD09A-8C5C-4D25-9679-5CE22B79F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2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F5789-61A4-4DA5-9F5A-202A7495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B39E5-C180-41D0-8F87-1DD8B46CA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72909-8AB6-45B8-B369-896C3FEE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F15EF-8DCA-4CF1-B85E-FE035206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27BB79-8B2F-4B9B-BB0B-E7F257FC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7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386B7-F074-4030-8B2C-89D27D579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961623-3E31-4717-A487-A6BBDFEF5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F97AF-BCE9-4ADF-9847-36F9C18E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D81A1C-83FD-472B-B78F-574FA199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BE4934-F926-433C-86AD-2C1F3DC9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6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C85D4-F89E-4971-8E76-80E4EC09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55DC2-109A-4B0F-8A48-1632E011F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093C4C-1BDE-4328-BB83-FD1EDD05C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3B8A5-4015-4C20-AF77-8D672C45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F3F3C-03EB-4E35-8BA5-35B5E255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1BCE2A-C3A7-4714-8E89-EA55D922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61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3745-F4A2-44C7-AAE0-C3EDEE4B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F62E19-E015-4145-98D1-05E6CFC6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696644-B7B7-4D97-8187-85B70BE2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A7A2E3-A96D-4EDD-A540-52060746F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9CDDE0-5DD5-4E35-9A49-948659911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15A0AA-136E-43CF-B4E1-B49D2793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3D2C5A-67B3-4776-8330-24F24C98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420D6E-7ED0-49EA-AE6A-93F72DCA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AF6E6-5861-4E81-A569-0199EF98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68C92A-1F4A-438B-9A46-195E3EB4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49A465-114D-4BB2-B861-46A6DD7FE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D73E30-E2C4-4A2B-B42D-EAE93D2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2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83ABC7-ADC1-4990-82D2-8FEA3A01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5EA91D-DC58-479D-9689-AF899E10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40B46A-65ED-4E58-80B9-A65C7E22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3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D264C-C129-42A6-A158-2B7D93F1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27F3C-46BC-4B9B-B5D8-55DEA6C06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507275-552B-418C-B6E1-0475A71B0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3451D5-FB91-49F9-983A-24560A9BC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800E8D-39C6-46C6-B9B6-EC6EDDC6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0C651-F98B-4732-90B5-11C3929C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D2F5-3F54-41AC-A022-0CADAD17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5CF60E-C3D4-4B7A-967D-25829E046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F35145-5F72-40AF-A11E-47FA9ED4D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FE0E04-9788-45ED-B741-E03B3CB2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5FD309-71C4-48BF-911D-C79F85B9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02532D-015D-428C-90B9-8FE4D47B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0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CF3FD-9693-493B-B64C-5F31C7AD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F4E9D-732E-4A0F-AB98-6C4BCB2F4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2AF9C-7AB3-4076-8045-6DD0E91E6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AD43C-41DE-4FB4-9D5A-6CABA40598E9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2781DC-8134-4B54-BC9A-FEF655E0D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00649-7A26-4FE9-B9B4-F54A9D28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71B22-8A39-4B51-A6FB-EA15BE146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6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epus_im@viro35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9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746916-B591-4FF9-B132-152513D3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10" y="372490"/>
            <a:ext cx="1969179" cy="7498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BDAFC-C55D-4620-9AA8-A41F9F607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906" y="1828800"/>
            <a:ext cx="7985250" cy="1367406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Древней Руси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IX-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середины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65ECEF-DF18-4F67-85BD-C69A7BFA4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7600" y="3602037"/>
            <a:ext cx="4016188" cy="299598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И. М.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Степусь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 сектора гуманитарного и художественно-эстетического образования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непрерывного повышения профессионального мастерства педагогических работников в г. Вологде АОУ ВО ДПО "Вологодский институт развития образования»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 (8172) 23-90-82 (доб.108)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stepus_im@viro35.ru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8A89C-6C99-4F88-AF65-EBCFDDB6B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9" y="4876799"/>
            <a:ext cx="6838543" cy="17212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AB9B1D-09B4-4D07-8C34-C71EF2734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813" y="109579"/>
            <a:ext cx="8810778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26B89-931A-41E1-92BC-D1567654C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918" y="251259"/>
            <a:ext cx="8909109" cy="67288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(зодчество)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2ED6C8-F0E0-4AD8-8B87-0570A075B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13" y="1236342"/>
            <a:ext cx="5319155" cy="258532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принятия христианства все здания в древнерусских городах возводились с дерева.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распространением христианства на Русь также пришла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каменная архитектура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привело к формированию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крестово-купольного типа храма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данном архитектурном стиле центральные своды храма (поперечный и продольный), пересекаясь, образуют крест, который увенчивается куполом.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6F1CF-6FE3-4857-AB9C-37C8663D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14" y="212764"/>
            <a:ext cx="1975275" cy="7498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BBCDEB-A7CF-4B3F-887C-2B5C6EF12FA5}"/>
              </a:ext>
            </a:extLst>
          </p:cNvPr>
          <p:cNvSpPr/>
          <p:nvPr/>
        </p:nvSpPr>
        <p:spPr>
          <a:xfrm>
            <a:off x="6089872" y="1236342"/>
            <a:ext cx="5319155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известная каменная церковь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Покрова Богородицы (Десятинная) в Киеве.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Она была заложена князем Владимиром сразу после возвращения из Херсонеса (Корсуни) в 989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этого сооружения дошел лишь фундамент,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во время монгольского нашествия церковь была уничтожена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3610F-6E25-458C-84CB-0173E881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13" y="3920419"/>
            <a:ext cx="5319155" cy="28411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8863F-3E4B-45CF-8325-B502313C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872" y="3920419"/>
            <a:ext cx="5319155" cy="28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3D3CE-5C26-4D2E-B089-7894136B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420" y="259158"/>
            <a:ext cx="9400066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(зодчество)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2A2DD-3754-4C45-B3F7-C2F3B01B9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03" y="1115873"/>
            <a:ext cx="11699183" cy="4981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Ярославе Мудром по всей Руси разворачивается обширное храмовое и гражданское строительство.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4B8301-0B40-43D5-A98E-2F420177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4" y="259158"/>
            <a:ext cx="1975275" cy="7498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A21E65-3545-4E32-B0D1-6EB75787A575}"/>
              </a:ext>
            </a:extLst>
          </p:cNvPr>
          <p:cNvSpPr/>
          <p:nvPr/>
        </p:nvSpPr>
        <p:spPr>
          <a:xfrm>
            <a:off x="276303" y="1711507"/>
            <a:ext cx="1169918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основного строительного материала использовались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плинфа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(тонкий обожженный кирпич) и известняк (в Новгороде).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B6B2B-8999-4C2F-AC07-5551734E9A1F}"/>
              </a:ext>
            </a:extLst>
          </p:cNvPr>
          <p:cNvSpPr txBox="1"/>
          <p:nvPr/>
        </p:nvSpPr>
        <p:spPr>
          <a:xfrm>
            <a:off x="276302" y="5969133"/>
            <a:ext cx="379182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Софийский собор в Киеве (построен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разгрома печенегов 1036 г.)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577CF9-BC7B-47B6-9818-3BAB41934390}"/>
              </a:ext>
            </a:extLst>
          </p:cNvPr>
          <p:cNvSpPr txBox="1"/>
          <p:nvPr/>
        </p:nvSpPr>
        <p:spPr>
          <a:xfrm>
            <a:off x="4332051" y="5876799"/>
            <a:ext cx="379182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ворота в Киеве- памятник оборонного зодчества времён  Ярослава Мудрого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EAE4F-BA07-43D6-9FC8-3CA93789E000}"/>
              </a:ext>
            </a:extLst>
          </p:cNvPr>
          <p:cNvSpPr txBox="1"/>
          <p:nvPr/>
        </p:nvSpPr>
        <p:spPr>
          <a:xfrm>
            <a:off x="8387796" y="5969133"/>
            <a:ext cx="358769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Софийские соборы в Новгороде 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Полоцке (середина XI в.).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51E242-27A4-4EE9-BC26-4B1B3191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3" y="2474013"/>
            <a:ext cx="3791825" cy="33479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EA090C-4C49-4FC5-A475-DA41E8D08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050" y="2502844"/>
            <a:ext cx="3791824" cy="33479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FE1E7E-71D3-4FD0-8083-A7A5650AE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796" y="2528853"/>
            <a:ext cx="3587690" cy="33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4E2B4-1977-4091-A9AB-564B4547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07" y="136536"/>
            <a:ext cx="9446004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 и декоративно-прикладное искусство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72024F-2736-4A30-8D9F-7B758505E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91" y="136536"/>
            <a:ext cx="1975275" cy="74987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EBEEB8-08C4-4A21-AD2E-94E07E062852}"/>
              </a:ext>
            </a:extLst>
          </p:cNvPr>
          <p:cNvSpPr/>
          <p:nvPr/>
        </p:nvSpPr>
        <p:spPr>
          <a:xfrm>
            <a:off x="209191" y="959785"/>
            <a:ext cx="11669620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Храмы традиционно украшались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выполненными из смальты — специального стекловидного материала, а также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фресками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представляющими собой живопись водяными красками по свежей штукатурке. В Софийском соборе Великого Новгорода использовались исключительно фрески, тогда как в Софийском соборе в Киеве сохранились как фрески, так и мозаики, среди которых выделяется композиция с изображением Богоматери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внушительных размеров.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9709F9-26D9-4206-ADFA-FA6C7C7C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90" y="2504908"/>
            <a:ext cx="3532296" cy="3361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7C0B9D-7D37-480A-B3E6-28B075045697}"/>
              </a:ext>
            </a:extLst>
          </p:cNvPr>
          <p:cNvSpPr txBox="1"/>
          <p:nvPr/>
        </p:nvSpPr>
        <p:spPr>
          <a:xfrm>
            <a:off x="209190" y="5934670"/>
            <a:ext cx="353229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фрески «Константин и Елена»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век, Великий Новгород).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C536A1-E44A-46BA-8880-A96686800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157" y="2504908"/>
            <a:ext cx="3590489" cy="3361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3AD21-6384-4BC9-AD94-27C4BC8AA218}"/>
              </a:ext>
            </a:extLst>
          </p:cNvPr>
          <p:cNvSpPr txBox="1"/>
          <p:nvPr/>
        </p:nvSpPr>
        <p:spPr>
          <a:xfrm>
            <a:off x="3993157" y="5934670"/>
            <a:ext cx="359048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 «Благовещение» в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Софийском соборе в Киеве (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век).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90C2D6-C1B7-4454-B5C1-4D91BB97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317" y="2504908"/>
            <a:ext cx="4043494" cy="3361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576D55-0179-423D-A8DF-5D69221AB8F5}"/>
              </a:ext>
            </a:extLst>
          </p:cNvPr>
          <p:cNvSpPr txBox="1"/>
          <p:nvPr/>
        </p:nvSpPr>
        <p:spPr>
          <a:xfrm>
            <a:off x="7835317" y="5913155"/>
            <a:ext cx="404349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фрески «Групповой портрет семьи Ярослава Мудрого» (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век).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56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A8D31-29E8-4065-BCE1-47C1243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53" y="176640"/>
            <a:ext cx="9127222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 и декоративно-прикладное искусство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BC0B2-24CF-4E58-8EAB-085BD1ACE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026" y="1054682"/>
            <a:ext cx="4344804" cy="9520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Иконопись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(сначала византийские мастера, затем русские иконописцы: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Алипий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Олисей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A434B5-C658-4ACA-8982-67ABF89F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26" y="176640"/>
            <a:ext cx="1975275" cy="7498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91167-2CFB-41A1-92C8-B33E7613F8A1}"/>
              </a:ext>
            </a:extLst>
          </p:cNvPr>
          <p:cNvSpPr/>
          <p:nvPr/>
        </p:nvSpPr>
        <p:spPr>
          <a:xfrm>
            <a:off x="9434607" y="1629821"/>
            <a:ext cx="2242868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перегородчатая эмаль: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промежутки между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сканными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перегородками заполнялись разноцветной эмалью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B27BC-AA63-4658-86F8-0E4CC227549D}"/>
              </a:ext>
            </a:extLst>
          </p:cNvPr>
          <p:cNvSpPr txBox="1"/>
          <p:nvPr/>
        </p:nvSpPr>
        <p:spPr>
          <a:xfrm>
            <a:off x="4925683" y="1054682"/>
            <a:ext cx="675179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Ювелирное искусство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техники: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51676-155D-41AF-9174-62103A95ECD1}"/>
              </a:ext>
            </a:extLst>
          </p:cNvPr>
          <p:cNvSpPr txBox="1"/>
          <p:nvPr/>
        </p:nvSpPr>
        <p:spPr>
          <a:xfrm>
            <a:off x="4925683" y="1613140"/>
            <a:ext cx="195819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изделие напаивался узор, состоящий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множества мельчайших шариков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150E0-0FBC-4388-802E-5788C5ED28FA}"/>
              </a:ext>
            </a:extLst>
          </p:cNvPr>
          <p:cNvSpPr txBox="1"/>
          <p:nvPr/>
        </p:nvSpPr>
        <p:spPr>
          <a:xfrm>
            <a:off x="7037809" y="1613140"/>
            <a:ext cx="2242868" cy="28007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скань (филигрань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орнамент или рисунок наносился тонкой золотой или серебряной проволокой,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напаивалась на металлическую поверхность (кружевное плетение из проволоки);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8CA02F1-6DB9-4723-99D2-B5B835159BAA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904781" y="1424014"/>
            <a:ext cx="582284" cy="189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61AEE72-B35B-43A8-A566-33466FD8AFEF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8159243" y="1436524"/>
            <a:ext cx="0" cy="176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59E9E01-BC0F-4785-8303-8D0E7BCC5C55}"/>
              </a:ext>
            </a:extLst>
          </p:cNvPr>
          <p:cNvCxnSpPr>
            <a:endCxn id="5" idx="0"/>
          </p:cNvCxnSpPr>
          <p:nvPr/>
        </p:nvCxnSpPr>
        <p:spPr>
          <a:xfrm>
            <a:off x="10110158" y="1436524"/>
            <a:ext cx="445883" cy="193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EDD57A-D532-4B01-9491-ED0AA308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37" y="2287938"/>
            <a:ext cx="2165230" cy="30768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3AAFC8-8FC2-4165-B04C-ECF7D8CE728E}"/>
              </a:ext>
            </a:extLst>
          </p:cNvPr>
          <p:cNvSpPr txBox="1"/>
          <p:nvPr/>
        </p:nvSpPr>
        <p:spPr>
          <a:xfrm>
            <a:off x="279537" y="5545955"/>
            <a:ext cx="216523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Икона Святых Апостолов Петра и Павла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835D66-EC58-4FFB-9E12-7808EAAB9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253" y="2312428"/>
            <a:ext cx="2165230" cy="30523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991497-A3F9-4F7B-A01B-237D94DB6536}"/>
              </a:ext>
            </a:extLst>
          </p:cNvPr>
          <p:cNvSpPr txBox="1"/>
          <p:nvPr/>
        </p:nvSpPr>
        <p:spPr>
          <a:xfrm>
            <a:off x="2580534" y="5545955"/>
            <a:ext cx="209929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Икона «Спас Нерукотворный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97CA19-0CB0-4603-A110-EA4F67E18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683" y="3510952"/>
            <a:ext cx="1958196" cy="2866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0DDA9ED-FA88-43A9-A7F3-569E405E3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809" y="4590523"/>
            <a:ext cx="2242868" cy="178642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950EC53-31B8-4C31-83B5-F4975AA8E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4607" y="3436066"/>
            <a:ext cx="2242868" cy="29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1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CBA98-4D66-41D6-A8E7-EB987BF1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902" y="278033"/>
            <a:ext cx="9325155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повлиявшие на формирование русской культуры в XII – первой половине XIII 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E3C317-C3D4-45FF-ABA6-40D13B47D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28" y="1155035"/>
            <a:ext cx="11445729" cy="126263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Теоцентрическая (христианская) парадигма мироздания.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Феодальная раздробленность способствовала формированию региональных культурных центров, таких как Великий Новгород, Псков, Владимир-на-Клязьме и Галич.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результате монгольского нашествия  произошел кризис русской культуры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CCF2A7-DB7A-4A6E-8742-8F166C68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28" y="278033"/>
            <a:ext cx="1975275" cy="749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16A1D-C2F9-435B-BEDB-3A954FC2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8" y="2544794"/>
            <a:ext cx="3372928" cy="3623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B2293-9835-4577-9014-E699BAFE7156}"/>
              </a:ext>
            </a:extLst>
          </p:cNvPr>
          <p:cNvSpPr txBox="1"/>
          <p:nvPr/>
        </p:nvSpPr>
        <p:spPr>
          <a:xfrm>
            <a:off x="189780" y="6167887"/>
            <a:ext cx="351247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Богоматерь Умиление "Белозерская«(Первая половина XIII века).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136A24-93D5-4422-8B1E-97F0BB916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75" y="2583612"/>
            <a:ext cx="3514646" cy="3545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6069A0-169C-42DA-B9A7-573E68A37262}"/>
              </a:ext>
            </a:extLst>
          </p:cNvPr>
          <p:cNvSpPr txBox="1"/>
          <p:nvPr/>
        </p:nvSpPr>
        <p:spPr>
          <a:xfrm>
            <a:off x="4231875" y="6167887"/>
            <a:ext cx="3514646" cy="6155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«Слово Даниила Заточника»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(XIII век).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29046-0F97-4438-AA10-F74805D8ECF5}"/>
              </a:ext>
            </a:extLst>
          </p:cNvPr>
          <p:cNvSpPr txBox="1"/>
          <p:nvPr/>
        </p:nvSpPr>
        <p:spPr>
          <a:xfrm>
            <a:off x="8094453" y="6182873"/>
            <a:ext cx="375824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Святого Пантелеймона — храм (конец XII века, Галич).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615216-C1DB-4062-B3C6-02167FC15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454" y="2544794"/>
            <a:ext cx="3680604" cy="36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0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0EB84-E108-4DEA-88D7-4C7F868E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804" y="198719"/>
            <a:ext cx="8988723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B02C41-B9AE-4377-90FF-140F59202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29" y="1138687"/>
            <a:ext cx="11326483" cy="19751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летописания 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летописных центрах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(Новгород, Владимиро-Суздальское и Галицко-Волынское княжества).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Былины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Василии Буслаеве, о  Садко, которые воспевают Новгород.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«Слово о полку Игореве»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(XII век) — произведение, описывающее неудачный поход новгород-северского князя Игоря Святославича против половцев в 1185 году. Основная идея автора заключается в необходимости консолидации русских земель для противостояния половецким набегам и преодоления междоусобных конфликтов.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Хожение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игумена Даниила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(XII век) — описание паломничества в Святую землю и путеводитель для паломников в Иерусалим.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«Моление» («Слово») Даниила Заточника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(начало XIII века) — произведение, в котором превозносится сила и могущество княжеской власти.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Киево-Печерский патерик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сборник рассказов, повествующих об истории основания Киево-Печерского монастыря и первых монахах.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A63900-FACD-4964-937E-EF8B7AFC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29" y="198719"/>
            <a:ext cx="1975275" cy="7498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77DAD-4391-44A5-8544-F88866135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9" y="3200400"/>
            <a:ext cx="3509426" cy="2579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77A2F-5D7F-40D8-982E-00D6118684F5}"/>
              </a:ext>
            </a:extLst>
          </p:cNvPr>
          <p:cNvSpPr txBox="1"/>
          <p:nvPr/>
        </p:nvSpPr>
        <p:spPr>
          <a:xfrm>
            <a:off x="329329" y="5883216"/>
            <a:ext cx="355374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 «Слова о полку Игореве» утрачена. Сохранились копии.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182630-36E8-44BA-B32E-4BFB1AFA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608" y="3200400"/>
            <a:ext cx="3509426" cy="2579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40C018-3B0C-453B-A645-D4431DA096E4}"/>
              </a:ext>
            </a:extLst>
          </p:cNvPr>
          <p:cNvSpPr txBox="1"/>
          <p:nvPr/>
        </p:nvSpPr>
        <p:spPr>
          <a:xfrm>
            <a:off x="4468485" y="5875208"/>
            <a:ext cx="350942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Хожение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игумена Даниила (XII век).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D0D92A-83F4-4BBE-BA0A-E19765194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887" y="3200400"/>
            <a:ext cx="3201925" cy="2579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5EF5A4-23BA-4792-85AD-A0A36D3CC62B}"/>
              </a:ext>
            </a:extLst>
          </p:cNvPr>
          <p:cNvSpPr txBox="1"/>
          <p:nvPr/>
        </p:nvSpPr>
        <p:spPr>
          <a:xfrm>
            <a:off x="8540151" y="5883216"/>
            <a:ext cx="306237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Киево-Печерский патерик 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ервая треть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12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91AC3-4494-4022-B52D-605918AF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044" y="181467"/>
            <a:ext cx="9109496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(зодчество)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B2520-A406-41CD-9780-252143054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01" y="1733571"/>
            <a:ext cx="11350837" cy="12166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Новгородская архитектурная школа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суровостью форм, монументальностью и лаконичностью декоративного убранства. Основным строительным материалом является известняк, который вследствие своей сложности в обработке приводит к образованию неровных поверхностей и отсутствию резьбы и тонких украшений.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сооружений (XII век):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Георгиевский собор Юрьева монастыря, Церковь Спаса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Нередице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расположенная под Новгородом.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C533B3-0BCD-43D6-9F1E-6E1024B4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02" y="181467"/>
            <a:ext cx="1975275" cy="74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C4FFD-CE4B-4088-AAC0-F6985F949957}"/>
              </a:ext>
            </a:extLst>
          </p:cNvPr>
          <p:cNvSpPr txBox="1"/>
          <p:nvPr/>
        </p:nvSpPr>
        <p:spPr>
          <a:xfrm>
            <a:off x="320702" y="1009290"/>
            <a:ext cx="1135083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самостоятельных архитектурных школ (на основе базовой модели крестово-купольной конструкции, которая реализуется в различных вариациях):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B37C1A-D312-4F15-8C7C-6470A73A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0" y="3084920"/>
            <a:ext cx="3707835" cy="2906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CD27F-437E-40D1-9305-1508E8CCBF35}"/>
              </a:ext>
            </a:extLst>
          </p:cNvPr>
          <p:cNvSpPr txBox="1"/>
          <p:nvPr/>
        </p:nvSpPr>
        <p:spPr>
          <a:xfrm>
            <a:off x="320699" y="6091758"/>
            <a:ext cx="370783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Георгиевский собор Юрьева монастыря (1 пол.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44B4BC-C39E-4C40-9AE5-7B78CC1E898D}"/>
              </a:ext>
            </a:extLst>
          </p:cNvPr>
          <p:cNvSpPr/>
          <p:nvPr/>
        </p:nvSpPr>
        <p:spPr>
          <a:xfrm>
            <a:off x="4242083" y="6091757"/>
            <a:ext cx="353031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 Спаса на 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Нередице</a:t>
            </a:r>
            <a:endParaRPr 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(к.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4CA35D-1525-497F-9A59-FDDC73611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83" y="3084920"/>
            <a:ext cx="3530318" cy="2886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AABB9D-4959-48D7-9658-F1B7A3DAE28C}"/>
              </a:ext>
            </a:extLst>
          </p:cNvPr>
          <p:cNvSpPr txBox="1"/>
          <p:nvPr/>
        </p:nvSpPr>
        <p:spPr>
          <a:xfrm>
            <a:off x="8000325" y="6091756"/>
            <a:ext cx="369345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Рождества Богородицы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монастыря  (н.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76ED39-BBDC-45A3-B15E-39CBBB173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949" y="3095185"/>
            <a:ext cx="3707835" cy="28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5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ADC10-035A-4947-89EE-0591B7DA1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797" y="181467"/>
            <a:ext cx="9144000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(зодчество)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ED16D-6D0D-4548-BAA8-A0D16F26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02" y="181467"/>
            <a:ext cx="1975275" cy="74987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231419D-DDAB-45A1-9BC6-340179C0513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0702" y="1120637"/>
            <a:ext cx="11391122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Владимиро-Суздальская архитектурная школа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высокой степенью развития резьбы по камню,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проявляется в таких элементах декора, как выступающие пилястры и барельефы.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архитектурных объектов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созданных в рамках данной школы, включают: Спасо-Преображенский собор в Переславль-Залесском, Церковь Покрова на Нерли, Успенский собор и Золотые ворота во Владимире, Дмитровский собор во Владимире, Георгиевский собор в Юрьеве-Польском.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BFCA88-5CDE-48FB-BF08-BA78CFA7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02" y="2578017"/>
            <a:ext cx="3202761" cy="3347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C8C28-28F6-417E-83D9-E46913DA6E00}"/>
              </a:ext>
            </a:extLst>
          </p:cNvPr>
          <p:cNvSpPr txBox="1"/>
          <p:nvPr/>
        </p:nvSpPr>
        <p:spPr>
          <a:xfrm>
            <a:off x="320702" y="6116128"/>
            <a:ext cx="320276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Спасо-Преображенский собор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(н.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66F430-7378-41B5-99F0-B65E77D8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236" y="2578016"/>
            <a:ext cx="3459799" cy="3347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0E983D-72E8-480D-92B8-D7554C3038A2}"/>
              </a:ext>
            </a:extLst>
          </p:cNvPr>
          <p:cNvSpPr txBox="1"/>
          <p:nvPr/>
        </p:nvSpPr>
        <p:spPr>
          <a:xfrm>
            <a:off x="4017236" y="6091758"/>
            <a:ext cx="345979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Покрова на Нерли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1AC261-A983-456B-96BB-72939AD98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808" y="2578018"/>
            <a:ext cx="3740989" cy="33470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CDB037-9719-40EC-92E4-850D247B759D}"/>
              </a:ext>
            </a:extLst>
          </p:cNvPr>
          <p:cNvSpPr txBox="1"/>
          <p:nvPr/>
        </p:nvSpPr>
        <p:spPr>
          <a:xfrm>
            <a:off x="7970808" y="6100384"/>
            <a:ext cx="380424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ворота во Владимире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</a:p>
        </p:txBody>
      </p:sp>
    </p:spTree>
    <p:extLst>
      <p:ext uri="{BB962C8B-B14F-4D97-AF65-F5344CB8AC3E}">
        <p14:creationId xmlns:p14="http://schemas.microsoft.com/office/powerpoint/2010/main" val="269287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3CBD1-91ED-453C-A676-8866FD20D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649" y="233225"/>
            <a:ext cx="9368288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(зодчество)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591A60-9CD3-4334-BCE1-BC01D5CE0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063" y="1091752"/>
            <a:ext cx="11557874" cy="3488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Владимиро-Суздальская архитектурная школа: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E60156-0CC1-4255-AD95-29AB8B37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3" y="233225"/>
            <a:ext cx="1975275" cy="749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D85879-6B66-4E48-8962-C5F456FC6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3" y="1549266"/>
            <a:ext cx="3841377" cy="4144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1F478-86B5-49D1-A119-F8A957CB0A10}"/>
              </a:ext>
            </a:extLst>
          </p:cNvPr>
          <p:cNvSpPr txBox="1"/>
          <p:nvPr/>
        </p:nvSpPr>
        <p:spPr>
          <a:xfrm>
            <a:off x="243063" y="5840083"/>
            <a:ext cx="384137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Спасо-Преображенский собор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(Переславль-Залесский) (н.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ru-RU" dirty="0"/>
              <a:t>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2115CE-651F-4ED9-AEEA-577B58773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948" y="1568263"/>
            <a:ext cx="3625970" cy="4144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CAC3CD-516B-4FF7-B816-0884BC0B1530}"/>
              </a:ext>
            </a:extLst>
          </p:cNvPr>
          <p:cNvSpPr txBox="1"/>
          <p:nvPr/>
        </p:nvSpPr>
        <p:spPr>
          <a:xfrm>
            <a:off x="4249947" y="5840083"/>
            <a:ext cx="369210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Дмитриевский собор во Владимире (1 треть XII века).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D08442-D847-49D5-AEF3-5C34A5996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62" y="1549266"/>
            <a:ext cx="3693375" cy="4125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BA3FED-C422-410D-8095-C247EBAE4308}"/>
              </a:ext>
            </a:extLst>
          </p:cNvPr>
          <p:cNvSpPr txBox="1"/>
          <p:nvPr/>
        </p:nvSpPr>
        <p:spPr>
          <a:xfrm>
            <a:off x="8169215" y="5840083"/>
            <a:ext cx="363172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Георгиевский собор в Юрьеве-Польском (1 пол. XII века).</a:t>
            </a:r>
          </a:p>
        </p:txBody>
      </p:sp>
    </p:spTree>
    <p:extLst>
      <p:ext uri="{BB962C8B-B14F-4D97-AF65-F5344CB8AC3E}">
        <p14:creationId xmlns:p14="http://schemas.microsoft.com/office/powerpoint/2010/main" val="1996115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3F908-64C6-4EA8-B1A5-9EE1093F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035" y="240890"/>
            <a:ext cx="9092240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Архитектура (зодчество)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EA68D-3258-4EEA-B13B-E09A6DA6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74" y="1095555"/>
            <a:ext cx="11212901" cy="11645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школ Полоцка, Смоленска и Чернигова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столпообразными храмами, которые символизируют устремленность ввысь и выражают образ стремительного вертикального движения.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таких архитектурных сооружений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относящихся к XII веку: Спасо-Преображенский собор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Ефросиньевского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монастыря в Полоцке, собор Архангела Михаила в Смоленске, церковь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Параскевы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Пятницы в Чернигове.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8190D3-CC6B-47F8-9CE7-EB2F77AE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49" y="240890"/>
            <a:ext cx="1975275" cy="749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171C1-809D-4EEE-A093-5C43CA504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06" y="2364913"/>
            <a:ext cx="3285226" cy="3292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C6128-FBCA-4848-AFB0-4D6524277A6A}"/>
              </a:ext>
            </a:extLst>
          </p:cNvPr>
          <p:cNvSpPr txBox="1"/>
          <p:nvPr/>
        </p:nvSpPr>
        <p:spPr>
          <a:xfrm>
            <a:off x="415506" y="5837741"/>
            <a:ext cx="325072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Спасо-Преображенский собор Спасо-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Евфросиниевского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монастыря в Полоцке (н.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в.).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DA80BC-2306-4F77-8381-BC56CE5E8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456" y="2364913"/>
            <a:ext cx="3510951" cy="3300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EF6EE-3C90-4115-B921-215FCAEA76AE}"/>
              </a:ext>
            </a:extLst>
          </p:cNvPr>
          <p:cNvSpPr txBox="1"/>
          <p:nvPr/>
        </p:nvSpPr>
        <p:spPr>
          <a:xfrm>
            <a:off x="4118476" y="5960853"/>
            <a:ext cx="358491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Архангела Михаила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Пристани (к.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в.).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4D6738-51D6-4AE6-85AD-D0B0DD564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129" y="2364913"/>
            <a:ext cx="3404146" cy="3292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9445DA-DD26-45F7-85BA-35586A13F04B}"/>
              </a:ext>
            </a:extLst>
          </p:cNvPr>
          <p:cNvSpPr txBox="1"/>
          <p:nvPr/>
        </p:nvSpPr>
        <p:spPr>
          <a:xfrm>
            <a:off x="8181129" y="5960853"/>
            <a:ext cx="340414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святой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Параскевы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Пятницы  (к. XII- н. XIII в).</a:t>
            </a:r>
          </a:p>
        </p:txBody>
      </p:sp>
    </p:spTree>
    <p:extLst>
      <p:ext uri="{BB962C8B-B14F-4D97-AF65-F5344CB8AC3E}">
        <p14:creationId xmlns:p14="http://schemas.microsoft.com/office/powerpoint/2010/main" val="415132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B50B7-1A2B-4C58-8319-163B8160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308" y="193866"/>
            <a:ext cx="9331888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древнерусской культуры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164B8-EC0A-4A79-BF48-78FB9EE50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04" y="1182230"/>
            <a:ext cx="2358006" cy="156966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VI-X вв.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Восточные славяне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(язычество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89B1DB-D97B-4C59-BE9F-20BEF22D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04" y="3347207"/>
            <a:ext cx="2358006" cy="3028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73305C-8C98-4189-96CE-18FFC428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04" y="193866"/>
            <a:ext cx="1975275" cy="749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B693C6-6699-4D70-9EB5-0AEDEB50EDC0}"/>
              </a:ext>
            </a:extLst>
          </p:cNvPr>
          <p:cNvSpPr/>
          <p:nvPr/>
        </p:nvSpPr>
        <p:spPr>
          <a:xfrm>
            <a:off x="2986481" y="1182231"/>
            <a:ext cx="2589402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– начало XII вв.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Русь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(христианизация</a:t>
            </a:r>
            <a:r>
              <a:rPr lang="ru-RU" sz="2400" dirty="0"/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12DA0A-4E3B-43EE-86AC-4CA1CFD93ED9}"/>
              </a:ext>
            </a:extLst>
          </p:cNvPr>
          <p:cNvSpPr/>
          <p:nvPr/>
        </p:nvSpPr>
        <p:spPr>
          <a:xfrm>
            <a:off x="5852554" y="1182231"/>
            <a:ext cx="3002907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— начало XIII в.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Раздробленность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(разные центры,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 культуры)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9FF3AF-0B9E-412F-A6C9-E0E894D6C3BC}"/>
              </a:ext>
            </a:extLst>
          </p:cNvPr>
          <p:cNvSpPr/>
          <p:nvPr/>
        </p:nvSpPr>
        <p:spPr>
          <a:xfrm>
            <a:off x="9132131" y="1182231"/>
            <a:ext cx="2708065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Середина XIII в.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Батыево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нашествие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(кризис)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387ECE-F87D-4DF0-B483-109A77743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03" y="3347206"/>
            <a:ext cx="2568779" cy="3028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18253E-BE3B-4209-B581-521194861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175" y="3347207"/>
            <a:ext cx="3002907" cy="30284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5F5BBB-0C83-43B3-B1F9-55B7859C5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131" y="3347204"/>
            <a:ext cx="2805403" cy="3028426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1ECDD689-AEB8-44D0-82EF-3A0DF9D331A7}"/>
              </a:ext>
            </a:extLst>
          </p:cNvPr>
          <p:cNvSpPr/>
          <p:nvPr/>
        </p:nvSpPr>
        <p:spPr>
          <a:xfrm>
            <a:off x="2642531" y="1770077"/>
            <a:ext cx="444617" cy="28522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351F64A-40BF-44F3-9D83-9BE686E5B44E}"/>
              </a:ext>
            </a:extLst>
          </p:cNvPr>
          <p:cNvSpPr/>
          <p:nvPr/>
        </p:nvSpPr>
        <p:spPr>
          <a:xfrm>
            <a:off x="5491910" y="1770077"/>
            <a:ext cx="444617" cy="28522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38A751-0FBB-4A74-AE67-5997A7FA8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2128" y="1751132"/>
            <a:ext cx="4633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26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AC682-A2F1-4098-BCC1-16C37448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67" y="306100"/>
            <a:ext cx="8919713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212CD3-29E1-4586-8F8D-583D2D7B4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19" y="306100"/>
            <a:ext cx="1975275" cy="74987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C4B1526-4517-4DB6-8A14-1E447D8E08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8219" y="1176783"/>
            <a:ext cx="11164694" cy="64633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иконописных школ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как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Новгородская, Владимирская, Ярославская и Киевская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значимым аспектом истории русского искусства.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7E034-C652-48D2-B08B-A4EF997E8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20" y="1883538"/>
            <a:ext cx="3504438" cy="4137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E7D0B-4B36-489D-887B-B5D6E5B2C85D}"/>
              </a:ext>
            </a:extLst>
          </p:cNvPr>
          <p:cNvSpPr txBox="1"/>
          <p:nvPr/>
        </p:nvSpPr>
        <p:spPr>
          <a:xfrm>
            <a:off x="515473" y="6119719"/>
            <a:ext cx="348718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Владимирская икона Божией Матери (1 треть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6F391B-0CA8-4E81-A19E-EC51A53F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495" y="1879185"/>
            <a:ext cx="3717985" cy="4137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9F707A-B9D2-490F-A499-093EA60120E1}"/>
              </a:ext>
            </a:extLst>
          </p:cNvPr>
          <p:cNvSpPr txBox="1"/>
          <p:nvPr/>
        </p:nvSpPr>
        <p:spPr>
          <a:xfrm>
            <a:off x="4156495" y="6119719"/>
            <a:ext cx="371798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«Ангел Златые Власы» («Архангел Гавриил») (2 пол.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567A47-EEA7-4C81-BDB3-62576C6F2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505" y="1879186"/>
            <a:ext cx="3627407" cy="4137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C7DCB1-33A8-4526-BECF-6BC5AA37C361}"/>
              </a:ext>
            </a:extLst>
          </p:cNvPr>
          <p:cNvSpPr txBox="1"/>
          <p:nvPr/>
        </p:nvSpPr>
        <p:spPr>
          <a:xfrm>
            <a:off x="8113143" y="6150496"/>
            <a:ext cx="3641021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Свенская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Печерская икона Божией Матери (предположительно XI–XII век).</a:t>
            </a:r>
          </a:p>
        </p:txBody>
      </p:sp>
    </p:spTree>
    <p:extLst>
      <p:ext uri="{BB962C8B-B14F-4D97-AF65-F5344CB8AC3E}">
        <p14:creationId xmlns:p14="http://schemas.microsoft.com/office/powerpoint/2010/main" val="136449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3292C-B4F8-47E4-915E-DD59C692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47" y="241541"/>
            <a:ext cx="8936966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периода монгольского нашествия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середины XIII 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4942E-CB51-4814-97E3-FD723D07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1459" y="5279145"/>
            <a:ext cx="948989" cy="80679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• Упадок каменного зодчества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BD7100-E78A-4133-8FAB-2F674600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9" y="241851"/>
            <a:ext cx="1975275" cy="749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A6BEA4-ED13-47CD-A75E-C9ADD5D7CA47}"/>
              </a:ext>
            </a:extLst>
          </p:cNvPr>
          <p:cNvSpPr/>
          <p:nvPr/>
        </p:nvSpPr>
        <p:spPr>
          <a:xfrm>
            <a:off x="330679" y="1085346"/>
            <a:ext cx="1133223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Монгольское нашествие середины XIII века имело последствия для культуры Руси в разных областях: архитектуре, литературе, живописи и ремесле. Разгром городов, гибель памятников и ремесленников приостановили развитие культуры, но при этом в этот период проявились и новые черты.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1BDE3-3E95-4E78-A51C-97F33EE0F973}"/>
              </a:ext>
            </a:extLst>
          </p:cNvPr>
          <p:cNvSpPr txBox="1"/>
          <p:nvPr/>
        </p:nvSpPr>
        <p:spPr>
          <a:xfrm>
            <a:off x="4692770" y="2009965"/>
            <a:ext cx="3416060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30896-5EB5-4E56-8CFB-BA15DF9C14C2}"/>
              </a:ext>
            </a:extLst>
          </p:cNvPr>
          <p:cNvSpPr txBox="1"/>
          <p:nvPr/>
        </p:nvSpPr>
        <p:spPr>
          <a:xfrm>
            <a:off x="332115" y="2505782"/>
            <a:ext cx="5552537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новых жанров и сюжетов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посвящённых событиям монгольского нашествия и героям сопротивления. Например, сказания о битве на Калке, о разорении Рязани Батыем, о богатыре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Евпатии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Коловрате.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E03B2-B519-404F-8ADA-1C34AC3BDA54}"/>
              </a:ext>
            </a:extLst>
          </p:cNvPr>
          <p:cNvSpPr txBox="1"/>
          <p:nvPr/>
        </p:nvSpPr>
        <p:spPr>
          <a:xfrm>
            <a:off x="6222521" y="2505782"/>
            <a:ext cx="5440393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летописной деятельности,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в Москве, где формировалась идеология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объединения русских земель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властью московских князей.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967DC8D-17F6-4FDA-ABD6-E190A219C00C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3108384" y="2348519"/>
            <a:ext cx="2465718" cy="157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9F255D4-5042-4D1C-BB15-BA364BEE7500}"/>
              </a:ext>
            </a:extLst>
          </p:cNvPr>
          <p:cNvCxnSpPr/>
          <p:nvPr/>
        </p:nvCxnSpPr>
        <p:spPr>
          <a:xfrm>
            <a:off x="7332453" y="2348519"/>
            <a:ext cx="1880558" cy="157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F57712-01F0-4CCA-8C24-59E57F50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79" y="3459889"/>
            <a:ext cx="2799723" cy="25377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936FCD-6CA7-4500-AADB-E6B9DF4EF57F}"/>
              </a:ext>
            </a:extLst>
          </p:cNvPr>
          <p:cNvSpPr txBox="1"/>
          <p:nvPr/>
        </p:nvSpPr>
        <p:spPr>
          <a:xfrm>
            <a:off x="330678" y="5997684"/>
            <a:ext cx="2777705" cy="8002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«Слово о погибели Русской земли» (идея необходимости объединения,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77B982-F36C-46B3-8B36-86AE4F24E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67" y="3494133"/>
            <a:ext cx="2659698" cy="33037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13DB1C-D98D-4D6C-B3D7-C6866B10A3EF}"/>
              </a:ext>
            </a:extLst>
          </p:cNvPr>
          <p:cNvSpPr txBox="1"/>
          <p:nvPr/>
        </p:nvSpPr>
        <p:spPr>
          <a:xfrm>
            <a:off x="6343997" y="3603341"/>
            <a:ext cx="2218796" cy="1661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Житие Александра Невского (ведущая тема – борьба с «немцами»,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противостояние католической угрозе (не позднее 80-х годов XIII века).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194AB2-BAEC-453C-81C6-1A28245A4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45986" y="4209868"/>
            <a:ext cx="418795" cy="3231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58E29B-974F-4FB5-8FEC-C8C6286E0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239" y="3494133"/>
            <a:ext cx="2679674" cy="33037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CB2ECD-F20B-4544-B3FF-C2AFB652F854}"/>
              </a:ext>
            </a:extLst>
          </p:cNvPr>
          <p:cNvSpPr txBox="1"/>
          <p:nvPr/>
        </p:nvSpPr>
        <p:spPr>
          <a:xfrm>
            <a:off x="6364781" y="5997684"/>
            <a:ext cx="2198012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«Повесть о разорении Рязани Батыем» (1 пол.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века).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4199CD-CDB0-4A03-950E-560748972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793" y="6236235"/>
            <a:ext cx="4633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6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C094C-9744-49A7-B601-C944685B2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1835" y="176392"/>
            <a:ext cx="8955741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Архитектура (зодчество)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6381AA-CE49-4168-836B-95DCC2194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562" y="2773754"/>
            <a:ext cx="11306014" cy="3630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ru-RU" sz="21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архитектурных сооружений Руси периода монгольского нашествия середины XIII века: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BE9C41-4C2D-4453-819A-D08385A8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2" y="176392"/>
            <a:ext cx="1975275" cy="74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CF340-5818-4C9F-9242-406D993D89B0}"/>
              </a:ext>
            </a:extLst>
          </p:cNvPr>
          <p:cNvSpPr txBox="1"/>
          <p:nvPr/>
        </p:nvSpPr>
        <p:spPr>
          <a:xfrm>
            <a:off x="231562" y="1084729"/>
            <a:ext cx="3838414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 прекратилось строительство каменных зданий из-за разрушения городов и гибели мастерских зодчих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Исключение составили юго-западные земли Руси (Галицко-Волынское княжество), которые смогли сохранить строительные кадры и возобновить строительство уже в 50-е годы.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A76D0-E646-4705-9E46-AB5AADAFBB54}"/>
              </a:ext>
            </a:extLst>
          </p:cNvPr>
          <p:cNvSpPr txBox="1"/>
          <p:nvPr/>
        </p:nvSpPr>
        <p:spPr>
          <a:xfrm>
            <a:off x="4442012" y="1094614"/>
            <a:ext cx="2577354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оборонительных сооружений,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акцент сместился на возведение каменных крепостей, которые были более устойчивыми к огню и ударам осадных орудий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AED9C-9A9E-46F9-ABD8-06DE37AA9752}"/>
              </a:ext>
            </a:extLst>
          </p:cNvPr>
          <p:cNvSpPr txBox="1"/>
          <p:nvPr/>
        </p:nvSpPr>
        <p:spPr>
          <a:xfrm>
            <a:off x="7391402" y="1084729"/>
            <a:ext cx="4146175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монгольской архитектуры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монгольские мастера, создававшие свои крепости и укрепления, использовали технологии, которые оказались полезными и для русских зодчих. Например, возведение круглых башен, которые были более устойчивыми к осадным орудиям, стало применяться и на Руси.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0D744-4541-4007-B1E3-BFEE282509BA}"/>
              </a:ext>
            </a:extLst>
          </p:cNvPr>
          <p:cNvSpPr txBox="1"/>
          <p:nvPr/>
        </p:nvSpPr>
        <p:spPr>
          <a:xfrm>
            <a:off x="231562" y="6312276"/>
            <a:ext cx="3316941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Николы на Липне (1292)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6C883D-7BED-4A70-B41D-38BF280B5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62" y="3204582"/>
            <a:ext cx="3316942" cy="299059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DD29FE-9E70-4948-B788-02B612622FF4}"/>
              </a:ext>
            </a:extLst>
          </p:cNvPr>
          <p:cNvSpPr/>
          <p:nvPr/>
        </p:nvSpPr>
        <p:spPr>
          <a:xfrm>
            <a:off x="4062106" y="6213585"/>
            <a:ext cx="3531000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Довмонтов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город- каменная постройка XIII века,  для укрепления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Крома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170537-3C32-41E9-8019-2A415DD77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106" y="3204582"/>
            <a:ext cx="3531000" cy="294124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AC57529-9FEF-4551-BE72-92349E8C6727}"/>
              </a:ext>
            </a:extLst>
          </p:cNvPr>
          <p:cNvSpPr/>
          <p:nvPr/>
        </p:nvSpPr>
        <p:spPr>
          <a:xfrm>
            <a:off x="8355918" y="6213585"/>
            <a:ext cx="3259386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Рождества Богородицы </a:t>
            </a:r>
          </a:p>
          <a:p>
            <a:r>
              <a:rPr lang="ru-RU" sz="1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Перынском</a:t>
            </a:r>
            <a:r>
              <a:rPr lang="ru-RU" sz="1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ските (</a:t>
            </a:r>
            <a:r>
              <a:rPr lang="ru-RU" sz="15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15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в.)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C2B3A3-1B86-4EDA-9F98-BFFE9AA74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362" y="3225412"/>
            <a:ext cx="3316942" cy="294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62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C37E2-6CD4-4A4C-999D-C4CB38CCB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7012" y="292933"/>
            <a:ext cx="9018494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7C1FF6-801B-4974-B69B-D7DE189C9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8776" y="4608920"/>
            <a:ext cx="5691830" cy="108713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lvl="1" algn="just"/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псковской иконописной школы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от этого времени сохранилась 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икона «Пророк Илия в пустыне»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проявились черты этой школы: организация колористического строя с помощью больших локальных пятен, округлость контуров, мягкость в интонациях образов.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90BBFD-4335-4D9B-995C-5AC60333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44" y="292933"/>
            <a:ext cx="1975275" cy="749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53C61-0F7E-4363-9E1A-430D75FE7E24}"/>
              </a:ext>
            </a:extLst>
          </p:cNvPr>
          <p:cNvSpPr txBox="1"/>
          <p:nvPr/>
        </p:nvSpPr>
        <p:spPr>
          <a:xfrm>
            <a:off x="312245" y="1161943"/>
            <a:ext cx="1124326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местных и самобытных черт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искусстве — это было связано с невозможностью тесного взаимодействия с Византийским миром. Например: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0076D-7424-4BA1-8F9E-AC25AF3E186E}"/>
              </a:ext>
            </a:extLst>
          </p:cNvPr>
          <p:cNvSpPr txBox="1"/>
          <p:nvPr/>
        </p:nvSpPr>
        <p:spPr>
          <a:xfrm>
            <a:off x="312245" y="1801037"/>
            <a:ext cx="1124326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самостоятельности в художественной жизни Новгорода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активизировалось линейное начало, рисунок сделался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графичнее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колорит стал строиться на сочетании ярких цветов.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9B06F1-0751-4D5E-A4E7-D9658EC1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1" y="2474259"/>
            <a:ext cx="4894733" cy="41601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4D190-2465-4D08-97D5-CE7C1E0B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424" y="5116309"/>
            <a:ext cx="672352" cy="323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88DD6-8B58-4F99-95CD-6D1857AA33C5}"/>
              </a:ext>
            </a:extLst>
          </p:cNvPr>
          <p:cNvSpPr txBox="1"/>
          <p:nvPr/>
        </p:nvSpPr>
        <p:spPr>
          <a:xfrm>
            <a:off x="5863676" y="2827790"/>
            <a:ext cx="569183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70–80-х годах XIII века возникла тверская школа живописи. Росписи Спасо-Преображенского собора в Твери, исполненные местными мастерами, были первой попыткой обращения к монументальной живописи после татарского нашествия.</a:t>
            </a:r>
          </a:p>
        </p:txBody>
      </p:sp>
    </p:spTree>
    <p:extLst>
      <p:ext uri="{BB962C8B-B14F-4D97-AF65-F5344CB8AC3E}">
        <p14:creationId xmlns:p14="http://schemas.microsoft.com/office/powerpoint/2010/main" val="425025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38B80-AE85-4AD7-B26B-151F9D368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0470" y="234856"/>
            <a:ext cx="9269505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Изобразительное и декоративно-прикладное искусство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BBE32B-DE36-4F5A-A7E7-3405F1D4A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633" y="1120588"/>
            <a:ext cx="11476342" cy="10936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Развивались как изобразительное, так и декоративно-прикладное искусство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с учётом сложных условий, связанных с татаро-монгольским нашествием. В этот период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искусства переместились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юга Руси в северные города — Новгород, Псков, а также Ростов и Ярославль. Изоляция Руси от Византии и феодальная раздробленность стимулировали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 местных тенденций в искусстве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A6BDB8-EB67-4179-84D6-3C227C7EF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3" y="234857"/>
            <a:ext cx="1975275" cy="7498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C8026E-E8B3-427F-B471-E7258834267F}"/>
              </a:ext>
            </a:extLst>
          </p:cNvPr>
          <p:cNvSpPr/>
          <p:nvPr/>
        </p:nvSpPr>
        <p:spPr>
          <a:xfrm>
            <a:off x="4303060" y="2456329"/>
            <a:ext cx="2823882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«Святые Иоанн Лествичник, Георгий и 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Власий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— новгородская икона второй половины XIII века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F2F95E-E23D-4C5B-9756-3BC76D92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55" y="2456329"/>
            <a:ext cx="3619963" cy="4021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369DC5-D5BC-41C4-A236-6F83F92CF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00" y="2917818"/>
            <a:ext cx="420660" cy="323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FF12B1-9E70-4B2B-8422-8A3D4F37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637" y="2313645"/>
            <a:ext cx="4123764" cy="4306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6C85AD-2ED6-48F6-A5F1-8518ECA2D1B3}"/>
              </a:ext>
            </a:extLst>
          </p:cNvPr>
          <p:cNvSpPr txBox="1"/>
          <p:nvPr/>
        </p:nvSpPr>
        <p:spPr>
          <a:xfrm>
            <a:off x="4392705" y="4383741"/>
            <a:ext cx="2734237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фрески с женским ликом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(предположительно, Богородицы) — найден во время археологических раскопок, датируется концом XIII в.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20EEE7-7CD4-4532-9378-BEC9DC572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942" y="4872125"/>
            <a:ext cx="4633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8E8E0-A478-4E9C-91F8-837245294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78" y="365125"/>
            <a:ext cx="8855386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 восточных славян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7A9BCB-2B8B-4507-A5D9-FCB862309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27" y="1526797"/>
            <a:ext cx="11129666" cy="3789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Восточные славяне были язычниками (многобожие)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66769C-001E-47FB-9866-1C4659C5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7" y="365125"/>
            <a:ext cx="1975275" cy="749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7CFFD-3E6C-498B-BDDD-9E9D1F728217}"/>
              </a:ext>
            </a:extLst>
          </p:cNvPr>
          <p:cNvSpPr txBox="1"/>
          <p:nvPr/>
        </p:nvSpPr>
        <p:spPr>
          <a:xfrm>
            <a:off x="410527" y="1950044"/>
            <a:ext cx="111327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исторического развития сформировался пантеон славянских божеств, представляющих различные аспекты природных сил. Однако в научных кругах существует значительное количество дискуссий относительно функциональной специфики и генезиса этих божеств.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206C05-823B-4FCD-B946-88EE18E98006}"/>
              </a:ext>
            </a:extLst>
          </p:cNvPr>
          <p:cNvSpPr/>
          <p:nvPr/>
        </p:nvSpPr>
        <p:spPr>
          <a:xfrm>
            <a:off x="410197" y="2917705"/>
            <a:ext cx="1112966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религиозных сооружениях (капищах), перед статуями божеств, под руководством священнослужителей (волхвов) проводились ритуальные жертвоприношения и обряды.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2E80E8-1DD8-436B-98CC-31D44B81B6E2}"/>
              </a:ext>
            </a:extLst>
          </p:cNvPr>
          <p:cNvSpPr/>
          <p:nvPr/>
        </p:nvSpPr>
        <p:spPr>
          <a:xfrm>
            <a:off x="327027" y="3713995"/>
            <a:ext cx="39345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боги восточных славян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4C6A85-7FD6-4DF8-A770-940E844D59CB}"/>
              </a:ext>
            </a:extLst>
          </p:cNvPr>
          <p:cNvSpPr/>
          <p:nvPr/>
        </p:nvSpPr>
        <p:spPr>
          <a:xfrm>
            <a:off x="327026" y="4177041"/>
            <a:ext cx="3934581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Сварог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 огня),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Даждьбог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 солнца),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Перун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 грозы, молнии и войны),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 домашнего скота, зверей и охоты),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Стрибог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 ветра),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Макошь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(богиня судьбы, плодородия и женских занятий),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Симаргл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 плодородия) и т. д.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E91608-7EE7-43C0-9F13-13772D9C6ABF}"/>
              </a:ext>
            </a:extLst>
          </p:cNvPr>
          <p:cNvSpPr/>
          <p:nvPr/>
        </p:nvSpPr>
        <p:spPr>
          <a:xfrm>
            <a:off x="7862026" y="3715689"/>
            <a:ext cx="366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Духи («низшие божества»)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E083DA9-C8F8-45F9-9125-2617735EA82B}"/>
              </a:ext>
            </a:extLst>
          </p:cNvPr>
          <p:cNvSpPr/>
          <p:nvPr/>
        </p:nvSpPr>
        <p:spPr>
          <a:xfrm>
            <a:off x="7862026" y="4177040"/>
            <a:ext cx="3691887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 предков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пращуры,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домовые.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Духи природы: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русалки,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водяные,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лешие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CE0CDE-FB6A-4157-9805-0F9C7B1E6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27" y="3708420"/>
            <a:ext cx="2882780" cy="3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28C696-AD44-4D2E-AE63-150285A8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4" y="193417"/>
            <a:ext cx="1975275" cy="74987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812F76C-A9C8-46E0-BBFB-14682B3537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628901" y="203627"/>
            <a:ext cx="8830460" cy="83099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Древнерусская культура: особенности и характеристики.</a:t>
            </a:r>
            <a:b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A82A46C-133E-4D50-94F5-52F7B2E768B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6225" y="1187451"/>
            <a:ext cx="2852869" cy="120032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 играла значительную роль в формировании культурной жизни.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1DEB7-B19E-4471-8618-84CE5AD26FD4}"/>
              </a:ext>
            </a:extLst>
          </p:cNvPr>
          <p:cNvSpPr txBox="1"/>
          <p:nvPr/>
        </p:nvSpPr>
        <p:spPr>
          <a:xfrm>
            <a:off x="3369577" y="1187450"/>
            <a:ext cx="3417117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Древней Руси развивалась через объединение элементов языческих верований восточнославянских племен с христианскими традициями Византии.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DD58D7-594A-4763-9D7C-44A12CC5CC85}"/>
              </a:ext>
            </a:extLst>
          </p:cNvPr>
          <p:cNvSpPr/>
          <p:nvPr/>
        </p:nvSpPr>
        <p:spPr>
          <a:xfrm>
            <a:off x="7044131" y="1187450"/>
            <a:ext cx="4446165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Впитывая более зрелую византийскую культуру, Древняя Русь сохранила уникальные черты, такие как двоеверие, сочетающее греческое христианство и славянское язычество,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многоглавие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первых русских соборов, эпос и повседневная жизнь, которая оставалась неизменной для большинства населения.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DFA6ED-41B8-4D99-9BE2-2C877CE8E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88" y="2941776"/>
            <a:ext cx="2871832" cy="36100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4AA8D9-005A-4788-8163-4BED10FDE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769" y="3227002"/>
            <a:ext cx="3506599" cy="332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B75B31-AA72-4235-9F77-D49A9CF4C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80" y="3762248"/>
            <a:ext cx="4368216" cy="27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FBE08-2B10-404D-9800-790163B1E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700" y="280415"/>
            <a:ext cx="8699382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Письменность и литература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058B9D-9B88-45DF-9F60-BAF126C3D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116" y="1241571"/>
            <a:ext cx="10997967" cy="11828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широкого распространения письменности на территории Древней Руси возникла обширная переводная литература с греческого языка, включающая в себя Священное Писание, богослужебные тексты, труды авторитетных церковных деятелей, таких как Иоанн Златоуст, Василий Великий и другие, а также жития святых.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27ABDB-0870-4321-9378-84864AD9B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16" y="280415"/>
            <a:ext cx="1975275" cy="749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FF0E9-DD05-4ACF-BD0E-B3232912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6" y="2567251"/>
            <a:ext cx="5546220" cy="315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7804B-1850-4734-8995-7740A0353C4C}"/>
              </a:ext>
            </a:extLst>
          </p:cNvPr>
          <p:cNvSpPr txBox="1"/>
          <p:nvPr/>
        </p:nvSpPr>
        <p:spPr>
          <a:xfrm>
            <a:off x="369116" y="5931254"/>
            <a:ext cx="554622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Остромирово Евангелие  (1056-1057 гг.)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9F3CCF-E009-4788-9543-E4D849D22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163" y="2567251"/>
            <a:ext cx="4991919" cy="3154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421C91-4B0F-46F6-A208-B191F293C681}"/>
              </a:ext>
            </a:extLst>
          </p:cNvPr>
          <p:cNvSpPr txBox="1"/>
          <p:nvPr/>
        </p:nvSpPr>
        <p:spPr>
          <a:xfrm>
            <a:off x="6375162" y="5931254"/>
            <a:ext cx="499191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 о житии и 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погублении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святых Бориса и Глеба» (Нестор,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в.)</a:t>
            </a:r>
          </a:p>
        </p:txBody>
      </p:sp>
    </p:spTree>
    <p:extLst>
      <p:ext uri="{BB962C8B-B14F-4D97-AF65-F5344CB8AC3E}">
        <p14:creationId xmlns:p14="http://schemas.microsoft.com/office/powerpoint/2010/main" val="298113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9931D-33A0-4D49-81E7-D87A5D594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2806" y="328448"/>
            <a:ext cx="9202724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Письменность и литература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DB99E-2BA9-49F5-90CD-E891FE23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81" y="328448"/>
            <a:ext cx="1975275" cy="74987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810A8F3-F76E-4BBF-9D5A-82CE845915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93081" y="1293756"/>
            <a:ext cx="11342449" cy="36933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Первые сохранившиеся рукописные книги Древней Руси: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5AD186-D9D3-4AF2-8B28-84B1E1093C1F}"/>
              </a:ext>
            </a:extLst>
          </p:cNvPr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D18F9-8240-45F4-B9B2-A299ABBF55B5}"/>
              </a:ext>
            </a:extLst>
          </p:cNvPr>
          <p:cNvSpPr txBox="1"/>
          <p:nvPr/>
        </p:nvSpPr>
        <p:spPr>
          <a:xfrm>
            <a:off x="335723" y="5883221"/>
            <a:ext cx="317157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Новгородская псалтирь</a:t>
            </a:r>
          </a:p>
          <a:p>
            <a:pPr algn="ctr"/>
            <a:r>
              <a:rPr lang="ru-RU" dirty="0"/>
              <a:t> (начало XI века).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D390-E7F0-4BFC-8F3D-CEF0CAF08524}"/>
              </a:ext>
            </a:extLst>
          </p:cNvPr>
          <p:cNvSpPr txBox="1"/>
          <p:nvPr/>
        </p:nvSpPr>
        <p:spPr>
          <a:xfrm>
            <a:off x="4152197" y="5883220"/>
            <a:ext cx="334021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 Остромирово Евангелие </a:t>
            </a:r>
          </a:p>
          <a:p>
            <a:pPr algn="ctr"/>
            <a:r>
              <a:rPr lang="ru-RU" dirty="0"/>
              <a:t>(середина XI века).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15446A-F5AF-483B-B912-4F0FC70B01C2}"/>
              </a:ext>
            </a:extLst>
          </p:cNvPr>
          <p:cNvSpPr/>
          <p:nvPr/>
        </p:nvSpPr>
        <p:spPr>
          <a:xfrm>
            <a:off x="8078596" y="5843846"/>
            <a:ext cx="355693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Изборники Святослава </a:t>
            </a:r>
          </a:p>
          <a:p>
            <a:pPr algn="ctr"/>
            <a:r>
              <a:rPr lang="ru-RU" dirty="0"/>
              <a:t>(вторая половина XI века).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547774-1F55-462C-A9A5-932A593F2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23" y="1979801"/>
            <a:ext cx="3230296" cy="36746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F3EDA-1678-4E72-91A8-176DF5CD5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198" y="1979800"/>
            <a:ext cx="3340219" cy="36746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035D83-F45E-480C-8E5A-C39CDC40C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597" y="1979800"/>
            <a:ext cx="3556933" cy="36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B79EF-9956-4D2F-8833-1286DB63A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8975" y="223250"/>
            <a:ext cx="9085278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Письменность и литература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61EA3-4D1B-440D-AFAC-F283B7D25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92" y="223250"/>
            <a:ext cx="1975275" cy="749873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39D9D29-2A59-4C39-854C-CEBE9ECAF3E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68580" y="1264086"/>
            <a:ext cx="5454237" cy="147732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Берестяные грамоты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обнаруженные в Новгороде.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Устное народное творчество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(фольклор):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Былины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такие как сказания о Илье Муромце, Добрыне Никитиче, Алеше Поповиче и других.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Песни и сказания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исполняемые скоморохами.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42238-7B17-443E-8FC0-2A1B5250A276}"/>
              </a:ext>
            </a:extLst>
          </p:cNvPr>
          <p:cNvSpPr txBox="1"/>
          <p:nvPr/>
        </p:nvSpPr>
        <p:spPr>
          <a:xfrm>
            <a:off x="368580" y="2887682"/>
            <a:ext cx="5454238" cy="3754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Летописи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представляющие собой </a:t>
            </a:r>
            <a:r>
              <a:rPr lang="ru-RU" altLang="ru-RU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погодовое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изложение исторических событий: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Предположительно, </a:t>
            </a: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летопись — Древнейший свод 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была создана в конце X — начале XI века.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ней последовали другие летописные своды, такие как </a:t>
            </a:r>
            <a:r>
              <a:rPr lang="ru-RU" altLang="ru-RU" sz="1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Никоновский</a:t>
            </a: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свод 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Начальный свод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«Повесть временных лет», 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датируемая началом XII века. Одним из основных авторов этого произведения считается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монах Киево-Печерского монастыря Нестор. До наших дней оно дошло в рукописных копиях (списках), датируемых не позднее XIV века.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известные из них — </a:t>
            </a: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Лаврентьевская летопись 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(XIV век) и </a:t>
            </a:r>
            <a:r>
              <a:rPr lang="ru-RU" altLang="ru-RU" sz="1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Ипатьевская</a:t>
            </a:r>
            <a:r>
              <a:rPr lang="ru-RU" alt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летопись 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(XV век).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92946D-0721-4973-8DF8-EC6DFF4C6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54" y="1272474"/>
            <a:ext cx="5408100" cy="14773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6BB2B3-D790-4CD2-B76C-EC1C81890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612" y="2887682"/>
            <a:ext cx="5247183" cy="37470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A579B7-B35F-4003-909B-47736A5D4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818" y="2002750"/>
            <a:ext cx="463336" cy="2894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3CABE5-06EE-41B7-9FB8-E2B9A0B64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332" y="4472756"/>
            <a:ext cx="4633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6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AC670-3E66-430A-9510-EB65EDF8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18584"/>
            <a:ext cx="8610600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Письменность и литература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53319-8D7E-4C62-8A63-C7A4452F9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07" y="1224792"/>
            <a:ext cx="5193318" cy="50417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Литературные произведения: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о Законе и Благодати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митрополита Илариона (середина XI века)- философско-богословский трактат, в котором автор обосновывает равноправие древнерусского государства среди других народов и государств, а также рассматривает вопросы христианской морали и духовного развития общества.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«Поучение детям»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князя Владимира Мономаха (начало XII века)- важный памятник древнерусской литературы, в котором князь излагает свои жизненные принципы и представления об идеальном правителе- добром христианине, мудром государственном деятеле и отважном воине, подчеркивая значимость заботы о Русской земле. Он также акцентирует внимание на необходимости единства Руси, призывая князей к отказу от личных конфликтов и междоусобных войн ради общего блага.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637CB-92F3-4110-AD83-A1C5B9AC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5" y="218584"/>
            <a:ext cx="1975275" cy="7498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F4E8FC-8B2D-4E27-AD7E-401D44D5C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90" y="1224793"/>
            <a:ext cx="5173910" cy="21140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0F6FE7-310D-45B0-AF0A-62968A289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872" y="3429000"/>
            <a:ext cx="5159928" cy="28375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1171F3-F0BF-4EDB-A861-33CDE40CF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580" y="2286001"/>
            <a:ext cx="463336" cy="323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1FDAA9-AB87-4E63-A0BC-4DA67E1F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580" y="4686230"/>
            <a:ext cx="4633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25614-C4A3-4F33-9779-C2B38E5A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701" y="278032"/>
            <a:ext cx="8535099" cy="7498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Письменность и литература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6EE3BA-922C-45DB-B7BF-5AACB4F50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05" y="1168355"/>
            <a:ext cx="10926495" cy="45587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Житийный жанр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4A604A-ABA2-4E09-9CD8-FE44137E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5" y="278033"/>
            <a:ext cx="1975275" cy="7498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2CDC44-70E1-49C3-B237-707C4FFE1C78}"/>
              </a:ext>
            </a:extLst>
          </p:cNvPr>
          <p:cNvSpPr/>
          <p:nvPr/>
        </p:nvSpPr>
        <p:spPr>
          <a:xfrm>
            <a:off x="427305" y="4563467"/>
            <a:ext cx="4994318" cy="21852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Житие св. Феодосия Печёрского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(конец XI в.)- обширное произведение о жизни преподобного Феодосия, одного из основателей и игумена Киево-Печерского монастыря. Автор- Нестор.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Дата написания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существуют различные датировки: 1080-е годы (исходя из описания ряда событий произведение было написано не позднее 1088 года) или начало XII века.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1A4FF-5DE7-4F82-85F6-24B8D87382E8}"/>
              </a:ext>
            </a:extLst>
          </p:cNvPr>
          <p:cNvSpPr txBox="1"/>
          <p:nvPr/>
        </p:nvSpPr>
        <p:spPr>
          <a:xfrm>
            <a:off x="427305" y="1740699"/>
            <a:ext cx="4994318" cy="27084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«Сказание о Борисе и Глебе»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(первая половина XI в.)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древнерусской литературы, посвящённый истории убийства сыновей князя Владимира Крестителя, Бориса и Глеба, позднее канонизированных в лике страстотерпцев. Существует несколько версий авторства: Нестор (ему принадлежит оригинальный текст);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Иаков Черноризец-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древнерусский монах, мыслитель и писатель XI века 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5855BC-FF36-4DE4-BF72-8D5D44B3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553" y="1740699"/>
            <a:ext cx="5463248" cy="27084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C66DB2-B32D-4651-BD3D-62F79E784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216" y="2936948"/>
            <a:ext cx="463336" cy="323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7498BE-E0D3-400F-8C07-3F7E2F67E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552" y="4563466"/>
            <a:ext cx="5463248" cy="21852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AE308-A54B-40AC-99C2-4F3EA218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623" y="5494515"/>
            <a:ext cx="4633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2391</Words>
  <Application>Microsoft Office PowerPoint</Application>
  <PresentationFormat>Широкоэкранный</PresentationFormat>
  <Paragraphs>203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Культура Древней Руси (IX-до середины XIII в.)</vt:lpstr>
      <vt:lpstr>Этапы развития древнерусской культуры</vt:lpstr>
      <vt:lpstr>Религия восточных славян</vt:lpstr>
      <vt:lpstr>Древнерусская культура: особенности и характеристики. </vt:lpstr>
      <vt:lpstr>Письменность и литература</vt:lpstr>
      <vt:lpstr>Письменность и литература</vt:lpstr>
      <vt:lpstr>Письменность и литература</vt:lpstr>
      <vt:lpstr>Письменность и литература</vt:lpstr>
      <vt:lpstr>Письменность и литература</vt:lpstr>
      <vt:lpstr>Архитектура (зодчество)</vt:lpstr>
      <vt:lpstr>Архитектура (зодчество)</vt:lpstr>
      <vt:lpstr>Изобразительное и декоративно-прикладное искусство</vt:lpstr>
      <vt:lpstr>Изобразительное и декоративно-прикладное искусство</vt:lpstr>
      <vt:lpstr>Факторы, повлиявшие на формирование русской культуры в XII – первой половине XIII века</vt:lpstr>
      <vt:lpstr>Литература</vt:lpstr>
      <vt:lpstr>Архитектура (зодчество)</vt:lpstr>
      <vt:lpstr>Архитектура (зодчество)</vt:lpstr>
      <vt:lpstr>Архитектура (зодчество)</vt:lpstr>
      <vt:lpstr>Архитектура (зодчество)</vt:lpstr>
      <vt:lpstr>Живопись</vt:lpstr>
      <vt:lpstr>Культура периода монгольского нашествия  середины XIII века</vt:lpstr>
      <vt:lpstr>Архитектура (зодчество)</vt:lpstr>
      <vt:lpstr>Живопись</vt:lpstr>
      <vt:lpstr>Изобразительное и декоративно-прикладное искусство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Древней Руси (IX-до середины XIII в.)</dc:title>
  <dc:creator>pc_user</dc:creator>
  <cp:lastModifiedBy>pc_user</cp:lastModifiedBy>
  <cp:revision>85</cp:revision>
  <dcterms:created xsi:type="dcterms:W3CDTF">2025-11-28T10:39:55Z</dcterms:created>
  <dcterms:modified xsi:type="dcterms:W3CDTF">2025-12-03T09:28:50Z</dcterms:modified>
</cp:coreProperties>
</file>