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6" r:id="rId9"/>
    <p:sldId id="277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9CD3C-51E6-49C7-83AD-D34FD32AA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A4509F-9035-49CF-8905-6BC0EC795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D9E130-18FC-4D06-9478-87B8F575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2C94A-B191-497F-BB69-F3D44F41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D217E-EA5A-4D57-BD70-B46922B6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52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DDA9B-5675-44DF-BA99-72E733FE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EBEF67-BFD8-4F4F-9378-02E340988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087C73-8A28-4977-84AF-BF4C50486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997AD-736B-4E27-810E-9AF587DA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8964C-C92C-4E63-9ACD-FE670A0C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A358BF-C9C4-408A-9B76-65D54CF2E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A2A33-E019-4152-B5B5-8C99A9E13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C53ED2-BF28-4195-8BFE-A168FF890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CDAFEA-FBF6-4FCC-B6A2-4974B1D6A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CFE9EB-D082-49E6-84BE-5BA5FACD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1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29A1A-785E-43B3-A610-A58EBCFA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F3E65-1372-48CF-BDB6-97346CD64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A54831-F579-40FE-BA9D-48550C8B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CAC213-9825-427C-9783-0AB29B0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FE76A3-9ABC-432B-BE64-20A72710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1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05B91-0C46-40D7-9CA8-F5B405BE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3615FF-42B2-45A9-842F-F11D2133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A72898-78D6-41A0-8C38-FA921988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D80D6E-68FB-41BE-9964-B258386E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21804D-D623-4DE1-9DA7-25200A95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1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774F8-A3AC-4ADC-B2F6-5A0E8C30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209CB4-576C-44D1-A2A4-C6D9F312C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E9A22-F711-44DB-95B6-9DDEFD79D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17D746-6EC5-480A-A552-FA591AF5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C95DB-7EDF-4246-B163-0AF13A11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CDE52F-E5AE-4E6C-ABF5-A1BF3010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42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883B-8B0A-4988-BE2C-C51370B1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3DCC12-FA85-4B45-A895-D42261593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03B73D-02ED-4729-89AB-B74A3ED43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F1CE97-ECE7-44DB-A4C0-29CE272D9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93C9A7-9F9F-4D25-AA1B-594AC0CCC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270BC9-8D6C-4E23-8444-12ECADB2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C5B7CB-6BB7-4A8E-93AC-2F371D32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E50AD2-BC73-4CE5-BFCB-598AA912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15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1DE02-842D-4A59-A701-5F8C0084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F69FE3-D418-4D08-BB48-DF89B182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C65567-6FF3-4326-BFC0-1CA8E808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045961-6CDA-43A8-A70B-A087A991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6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5E57A2-F728-48F4-A110-0B1ED1BD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F27187-04CE-46F9-A084-DF91911B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3FE307-060B-4DF0-AC51-205F1F1D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2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12D47-FB85-4382-A8B5-057C0FF7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434E3-BB09-4156-980F-C54F437CD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83652A-CA9F-48AA-9578-896D27236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024248-74D8-4C03-8AFE-DD846EAA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49659A-DA85-4BEE-AAA7-766356E6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F9496-9B08-4D09-BC69-89FC0451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62E16-6DA5-43F9-9830-F385028B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61653F-760E-4878-80E2-53CF44D71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D579CF-C3FA-4E94-9F54-AB6CEC38C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6CDEA-2998-45D4-8DC2-8806EF6F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91680-FD0D-437E-B191-22A5763C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A275A8-9DE7-4246-B19C-A9A629FA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7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7737A-A3C1-4E9A-B76E-9365C029E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612226-645C-4E2A-A19E-11F85088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AFD75-741B-4E73-ACD9-00342F10C1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CF71-53E4-4264-B2D4-B24177277A4E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F93041-D992-4788-B87B-9FD5C67A7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34A705-9F12-4DAD-B2D1-36EFEB166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D4B0-7736-4436-8F94-D734AF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2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stepus_im@viro35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4D4252-B37C-4983-9D3E-AB1FC5ABF775}"/>
              </a:ext>
            </a:extLst>
          </p:cNvPr>
          <p:cNvSpPr/>
          <p:nvPr/>
        </p:nvSpPr>
        <p:spPr>
          <a:xfrm>
            <a:off x="3036508" y="1613119"/>
            <a:ext cx="72870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Вводный урок.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изучать историю родного края?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1CE7BF-88D2-45E4-BB41-331660E1A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20" y="193363"/>
            <a:ext cx="2073588" cy="82912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7BCD2F-C8A3-495C-AB5D-A53432B6C83D}"/>
              </a:ext>
            </a:extLst>
          </p:cNvPr>
          <p:cNvSpPr/>
          <p:nvPr/>
        </p:nvSpPr>
        <p:spPr>
          <a:xfrm>
            <a:off x="3036508" y="158126"/>
            <a:ext cx="7609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образовательное учреждение Вологодской области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профессионального образования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«Вологодский институт развития образования»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9F1AB3-D0D7-4C78-A254-ADC8A3D2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75865" y="2941865"/>
            <a:ext cx="6857998" cy="97427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24DA8F-4444-4BAD-996A-7127B712532D}"/>
              </a:ext>
            </a:extLst>
          </p:cNvPr>
          <p:cNvSpPr/>
          <p:nvPr/>
        </p:nvSpPr>
        <p:spPr>
          <a:xfrm>
            <a:off x="6940171" y="3270986"/>
            <a:ext cx="4114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Степусь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 сектора гуманитарного и художественно-эстетического образования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непрерывного повышения профессионального мастерства педагогических работников в г. Вологде АОУ ВО ДПО "Вологодский институт развития образования»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8 (8172) 23-90-82 (доб.108)</a:t>
            </a: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stepus_im@viro35.ru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3DEF4B-49CA-4018-A60F-06C117114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6511" y="5910121"/>
            <a:ext cx="1761217" cy="8254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5DF9BA-7B88-4B80-9AB4-8A8A2B972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12442" y="0"/>
            <a:ext cx="975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0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D9543F-2D2E-4ADC-924B-99D988EFC109}"/>
              </a:ext>
            </a:extLst>
          </p:cNvPr>
          <p:cNvSpPr/>
          <p:nvPr/>
        </p:nvSpPr>
        <p:spPr>
          <a:xfrm>
            <a:off x="1877555" y="4629203"/>
            <a:ext cx="5160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задание: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 по видам следующие источники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монеты, орудия труда, письмо, интервью, поговорки, мост, предания, географическая карта, статья в газете.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4C1DF5-633C-46B7-B404-E6445E170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E6B172-9136-4DEA-9AC3-C57E87C12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26AF88-7535-4659-B14D-6BB58DA2F614}"/>
              </a:ext>
            </a:extLst>
          </p:cNvPr>
          <p:cNvSpPr/>
          <p:nvPr/>
        </p:nvSpPr>
        <p:spPr>
          <a:xfrm>
            <a:off x="2042244" y="77830"/>
            <a:ext cx="7575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краеведческой информации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36C0D0-15EA-44F2-9BF5-496059E110B0}"/>
              </a:ext>
            </a:extLst>
          </p:cNvPr>
          <p:cNvSpPr/>
          <p:nvPr/>
        </p:nvSpPr>
        <p:spPr>
          <a:xfrm>
            <a:off x="1230717" y="705178"/>
            <a:ext cx="2332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источников: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727A44-26EB-4DA5-A928-0D972DBD6212}"/>
              </a:ext>
            </a:extLst>
          </p:cNvPr>
          <p:cNvSpPr/>
          <p:nvPr/>
        </p:nvSpPr>
        <p:spPr>
          <a:xfrm>
            <a:off x="1230717" y="1519497"/>
            <a:ext cx="5758543" cy="40011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Письменные (р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укописи, книги, газеты, письма).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638CB3-B2BC-4563-8AF2-5E237378A38F}"/>
              </a:ext>
            </a:extLst>
          </p:cNvPr>
          <p:cNvSpPr/>
          <p:nvPr/>
        </p:nvSpPr>
        <p:spPr>
          <a:xfrm>
            <a:off x="1248692" y="2358164"/>
            <a:ext cx="5788921" cy="70788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Вещественные (а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рхеологические находки, исторические и архитектурные памятники, карты</a:t>
            </a:r>
            <a:r>
              <a:rPr lang="ru-RU" dirty="0"/>
              <a:t>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46ADDE-30DD-48DF-9AFC-A89F1E31735D}"/>
              </a:ext>
            </a:extLst>
          </p:cNvPr>
          <p:cNvSpPr/>
          <p:nvPr/>
        </p:nvSpPr>
        <p:spPr>
          <a:xfrm>
            <a:off x="1279070" y="3541962"/>
            <a:ext cx="5758543" cy="40011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Устные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воспоминания очевидцев, фольклор).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DEA164-0A99-49DC-B3F4-023A0BE0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93" y="4694688"/>
            <a:ext cx="1140051" cy="10973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C31BC5-627C-4A60-A5D2-E81B5E5A0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944" y="673533"/>
            <a:ext cx="3752799" cy="19919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0AA05A-D7C8-43D1-82FA-4B8F548BD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320" y="2808811"/>
            <a:ext cx="3769675" cy="19389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D053D2-7926-4B8C-A759-B0022C8E5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320" y="4891102"/>
            <a:ext cx="3722423" cy="16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57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A6C003-97DC-4081-99C5-A1C807B83444}"/>
              </a:ext>
            </a:extLst>
          </p:cNvPr>
          <p:cNvSpPr/>
          <p:nvPr/>
        </p:nvSpPr>
        <p:spPr>
          <a:xfrm>
            <a:off x="1016355" y="5607368"/>
            <a:ext cx="5120637" cy="101566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Позволяет ощутить связь времён и осознать свою сопричастность к истории страны.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63B923-EC7C-4515-9AEE-5C89A184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3670BF-00A5-432F-8F87-B6C3C50A8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BCD542-8DE9-44B9-87FA-90FB623FD954}"/>
              </a:ext>
            </a:extLst>
          </p:cNvPr>
          <p:cNvSpPr/>
          <p:nvPr/>
        </p:nvSpPr>
        <p:spPr>
          <a:xfrm>
            <a:off x="3778464" y="168625"/>
            <a:ext cx="4340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краеведения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92F611-B822-4025-A894-5B7973B209C9}"/>
              </a:ext>
            </a:extLst>
          </p:cNvPr>
          <p:cNvSpPr/>
          <p:nvPr/>
        </p:nvSpPr>
        <p:spPr>
          <a:xfrm>
            <a:off x="975361" y="1173553"/>
            <a:ext cx="5012535" cy="70788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Помогает осваивать историческое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 наследие;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03695C-C2DA-4502-B339-A327603512D3}"/>
              </a:ext>
            </a:extLst>
          </p:cNvPr>
          <p:cNvSpPr/>
          <p:nvPr/>
        </p:nvSpPr>
        <p:spPr>
          <a:xfrm>
            <a:off x="975361" y="2325705"/>
            <a:ext cx="5079647" cy="40011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Воспитывает уважение к прошлому;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F94F47-858A-4CAF-9935-48A22223A9DE}"/>
              </a:ext>
            </a:extLst>
          </p:cNvPr>
          <p:cNvSpPr/>
          <p:nvPr/>
        </p:nvSpPr>
        <p:spPr>
          <a:xfrm>
            <a:off x="975361" y="3239645"/>
            <a:ext cx="5072663" cy="70788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Способствует патриотическому воспитанию;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FC2DE6-CE91-465F-B22F-D1D5342FC825}"/>
              </a:ext>
            </a:extLst>
          </p:cNvPr>
          <p:cNvSpPr/>
          <p:nvPr/>
        </p:nvSpPr>
        <p:spPr>
          <a:xfrm>
            <a:off x="975362" y="4461361"/>
            <a:ext cx="5120638" cy="70788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Формирует чувство ответственности за судьбу региона;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63AE4F-9E62-4917-A840-B6FBFB317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396" y="1066800"/>
            <a:ext cx="4558147" cy="55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1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B2935-2131-49DB-A28B-90EDBFD3B352}"/>
              </a:ext>
            </a:extLst>
          </p:cNvPr>
          <p:cNvSpPr/>
          <p:nvPr/>
        </p:nvSpPr>
        <p:spPr>
          <a:xfrm>
            <a:off x="1895442" y="5018613"/>
            <a:ext cx="4975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какие культурные и исторические объекты есть в вашем регионе?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 них вы посещали? Что хотели бы посетить и почему?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BC208-D7CA-4D5A-B406-BB400B59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B70C4-76AE-4924-B94B-B6552D5C0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343270-E724-4050-9459-A540B587625E}"/>
              </a:ext>
            </a:extLst>
          </p:cNvPr>
          <p:cNvSpPr/>
          <p:nvPr/>
        </p:nvSpPr>
        <p:spPr>
          <a:xfrm>
            <a:off x="3497154" y="143884"/>
            <a:ext cx="567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изучения малой родины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E15268-168E-4EA1-BC9C-7315EC39C958}"/>
              </a:ext>
            </a:extLst>
          </p:cNvPr>
          <p:cNvSpPr/>
          <p:nvPr/>
        </p:nvSpPr>
        <p:spPr>
          <a:xfrm>
            <a:off x="1123713" y="714084"/>
            <a:ext cx="4086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истории родного края: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F139D7-19E3-4DC5-ACB2-8B5C677E2795}"/>
              </a:ext>
            </a:extLst>
          </p:cNvPr>
          <p:cNvSpPr/>
          <p:nvPr/>
        </p:nvSpPr>
        <p:spPr>
          <a:xfrm>
            <a:off x="1123713" y="1229785"/>
            <a:ext cx="5280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понять назначение и смысл историко-культурных объектов;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530AAB-F720-4848-AE92-5720930C75A2}"/>
              </a:ext>
            </a:extLst>
          </p:cNvPr>
          <p:cNvSpPr/>
          <p:nvPr/>
        </p:nvSpPr>
        <p:spPr>
          <a:xfrm>
            <a:off x="1086508" y="1988886"/>
            <a:ext cx="5280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Приобщает к духовным ценностям</a:t>
            </a:r>
            <a:r>
              <a:rPr lang="ru-RU" dirty="0"/>
              <a:t>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545CE7-D7BC-4AED-A464-1F0CC2D4D71C}"/>
              </a:ext>
            </a:extLst>
          </p:cNvPr>
          <p:cNvSpPr/>
          <p:nvPr/>
        </p:nvSpPr>
        <p:spPr>
          <a:xfrm>
            <a:off x="1086508" y="2513958"/>
            <a:ext cx="5280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самосознание и патриотизм;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7A80B7-D7B1-46A0-9DF4-49BA05E28891}"/>
              </a:ext>
            </a:extLst>
          </p:cNvPr>
          <p:cNvSpPr/>
          <p:nvPr/>
        </p:nvSpPr>
        <p:spPr>
          <a:xfrm>
            <a:off x="1086508" y="3085566"/>
            <a:ext cx="3657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Укрепляет связь поколений;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ADE9BC-E290-40C2-8D36-DF9A815FE5C1}"/>
              </a:ext>
            </a:extLst>
          </p:cNvPr>
          <p:cNvSpPr/>
          <p:nvPr/>
        </p:nvSpPr>
        <p:spPr>
          <a:xfrm>
            <a:off x="1086508" y="3673954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формированию общих ценностей и гармоничным отношениям в обществе.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707B96-E47C-408E-9B23-8E87A9E5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15" y="5043043"/>
            <a:ext cx="1140051" cy="10973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DF7184-1F15-4A45-A2CF-9A316E912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040" y="801720"/>
            <a:ext cx="4123452" cy="554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52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9D26A8-7DCB-46B8-87FA-09B88E7B0F22}"/>
              </a:ext>
            </a:extLst>
          </p:cNvPr>
          <p:cNvSpPr/>
          <p:nvPr/>
        </p:nvSpPr>
        <p:spPr>
          <a:xfrm>
            <a:off x="1302327" y="1166843"/>
            <a:ext cx="96843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информацию о краеведах и краеведческих организациях в Вологодской области.</a:t>
            </a:r>
          </a:p>
          <a:p>
            <a:pPr marL="457200" indent="-457200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Поработайте с высказыванием Д. С. Лихачёва: «Краеведение — не только наука, но и деятельность». Приведите 2–3 примера, иллюстрирующих эту мысль.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Вопросы для рефлексии: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такое история?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такое краеведение?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Какую работу выполняют краеведы?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краеведение влияет на личность и общество?</a:t>
            </a:r>
          </a:p>
          <a:p>
            <a:pPr marL="342900" indent="-34290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Подтвердите слова Лихачёва конкретными примерами.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8EB739-D047-4047-87FD-8FD52A2C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EBE738-508A-473B-B5BE-D8212FD4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8B8D37-4629-4E73-A37F-97F418EA66D4}"/>
              </a:ext>
            </a:extLst>
          </p:cNvPr>
          <p:cNvSpPr/>
          <p:nvPr/>
        </p:nvSpPr>
        <p:spPr>
          <a:xfrm>
            <a:off x="5233177" y="321025"/>
            <a:ext cx="3774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</p:spTree>
    <p:extLst>
      <p:ext uri="{BB962C8B-B14F-4D97-AF65-F5344CB8AC3E}">
        <p14:creationId xmlns:p14="http://schemas.microsoft.com/office/powerpoint/2010/main" val="195305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F1F2C7-106A-43B9-9035-B164679C54ED}"/>
              </a:ext>
            </a:extLst>
          </p:cNvPr>
          <p:cNvSpPr/>
          <p:nvPr/>
        </p:nvSpPr>
        <p:spPr>
          <a:xfrm>
            <a:off x="1225969" y="611360"/>
            <a:ext cx="55993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«Клянусь честью, что ни за что на свете я не хотел бы переменить Отечество или иметь другую историю наших предков»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(А. С. Пушкин).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F3C9C8-E10F-4497-9C79-E484F71D029A}"/>
              </a:ext>
            </a:extLst>
          </p:cNvPr>
          <p:cNvSpPr/>
          <p:nvPr/>
        </p:nvSpPr>
        <p:spPr>
          <a:xfrm>
            <a:off x="1225968" y="3948028"/>
            <a:ext cx="5599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понимаете смысл высказывания? 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автор понимает под «историей»? 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Какие функции истории выделяет автор?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6966AF-6E2A-4B3C-8BFB-64F6E157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43" y="611360"/>
            <a:ext cx="4196443" cy="57241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F3CCE-D381-41B7-8787-F37F12608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266"/>
            <a:ext cx="97536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41FEBF-81D0-46BF-8A05-BE017D0E8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639" y="-32266"/>
            <a:ext cx="975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DC9229-F606-4CD9-BED9-6BDF6531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83" y="0"/>
            <a:ext cx="975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7F3AF5-028D-46FD-85CF-2177EA4EA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192" y="0"/>
            <a:ext cx="975361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5AC09D-1AF9-4146-981F-A387BF445E93}"/>
              </a:ext>
            </a:extLst>
          </p:cNvPr>
          <p:cNvSpPr/>
          <p:nvPr/>
        </p:nvSpPr>
        <p:spPr>
          <a:xfrm>
            <a:off x="4419754" y="272534"/>
            <a:ext cx="3915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«история»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254C08-A3FD-4377-B881-47EF4FA14070}"/>
              </a:ext>
            </a:extLst>
          </p:cNvPr>
          <p:cNvSpPr/>
          <p:nvPr/>
        </p:nvSpPr>
        <p:spPr>
          <a:xfrm>
            <a:off x="1371754" y="988992"/>
            <a:ext cx="9650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«история» греческого происхождения и означает «рассказ о прошедшем, об узнанном».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5D7E91-19B1-4DE6-9024-C52D95A2B488}"/>
              </a:ext>
            </a:extLst>
          </p:cNvPr>
          <p:cNvSpPr/>
          <p:nvPr/>
        </p:nvSpPr>
        <p:spPr>
          <a:xfrm>
            <a:off x="1371755" y="5631359"/>
            <a:ext cx="94323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история — наука, изучающая прошлое человеческого общества в его развитии.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5900A-1BE6-4D84-BF68-A8D077371D74}"/>
              </a:ext>
            </a:extLst>
          </p:cNvPr>
          <p:cNvSpPr txBox="1"/>
          <p:nvPr/>
        </p:nvSpPr>
        <p:spPr>
          <a:xfrm>
            <a:off x="1698094" y="2074782"/>
            <a:ext cx="339642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как научный термин имеет два основных значения: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59259-2F64-41D4-A00E-D7D976207E49}"/>
              </a:ext>
            </a:extLst>
          </p:cNvPr>
          <p:cNvSpPr txBox="1"/>
          <p:nvPr/>
        </p:nvSpPr>
        <p:spPr>
          <a:xfrm>
            <a:off x="1029790" y="3757152"/>
            <a:ext cx="2220685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Прошлое как совокупность человеческих деяний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ED493-D9B5-4E77-993E-4E97D00AD6C3}"/>
              </a:ext>
            </a:extLst>
          </p:cNvPr>
          <p:cNvSpPr txBox="1"/>
          <p:nvPr/>
        </p:nvSpPr>
        <p:spPr>
          <a:xfrm>
            <a:off x="3673929" y="3740458"/>
            <a:ext cx="2220684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событиях прошлого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EDA8815-6579-46A4-B608-F16277075EE8}"/>
              </a:ext>
            </a:extLst>
          </p:cNvPr>
          <p:cNvCxnSpPr/>
          <p:nvPr/>
        </p:nvCxnSpPr>
        <p:spPr>
          <a:xfrm>
            <a:off x="2432957" y="3275111"/>
            <a:ext cx="0" cy="553394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B734DB-608A-4F51-8582-0D6C9EC68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943" y="3275111"/>
            <a:ext cx="335309" cy="7254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FD5A24-F013-4D24-A01E-59D675E2D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043" y="1943099"/>
            <a:ext cx="3978181" cy="338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9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8B6FAF-88CC-4189-ABE5-54618179C0D5}"/>
              </a:ext>
            </a:extLst>
          </p:cNvPr>
          <p:cNvSpPr/>
          <p:nvPr/>
        </p:nvSpPr>
        <p:spPr>
          <a:xfrm>
            <a:off x="1126671" y="5947901"/>
            <a:ext cx="5927272" cy="67710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5.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стимулирование социальной активности и объединение людей.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75DEAD-183C-491F-B276-3EAB5552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C39212-C2A3-4104-9066-24933A9B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69B8CE-3F8F-421C-A1C7-B99CD837445D}"/>
              </a:ext>
            </a:extLst>
          </p:cNvPr>
          <p:cNvSpPr/>
          <p:nvPr/>
        </p:nvSpPr>
        <p:spPr>
          <a:xfrm>
            <a:off x="3500582" y="201914"/>
            <a:ext cx="634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и функции краеведения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A9A426-EBE5-449A-8B27-13A6791CE930}"/>
              </a:ext>
            </a:extLst>
          </p:cNvPr>
          <p:cNvSpPr/>
          <p:nvPr/>
        </p:nvSpPr>
        <p:spPr>
          <a:xfrm>
            <a:off x="1170213" y="738179"/>
            <a:ext cx="9739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совокупность знаний об отдельной местности, изучение её истории, природы и культуры.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AE2DA0-F4B1-44E5-8C1C-7DAA4B4665B7}"/>
              </a:ext>
            </a:extLst>
          </p:cNvPr>
          <p:cNvSpPr/>
          <p:nvPr/>
        </p:nvSpPr>
        <p:spPr>
          <a:xfrm>
            <a:off x="1045234" y="1556610"/>
            <a:ext cx="4863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функции краеведения: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DE1A9C-0931-4285-8302-EEEE35D1E90C}"/>
              </a:ext>
            </a:extLst>
          </p:cNvPr>
          <p:cNvSpPr/>
          <p:nvPr/>
        </p:nvSpPr>
        <p:spPr>
          <a:xfrm>
            <a:off x="1073536" y="2051127"/>
            <a:ext cx="5980407" cy="70788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с историческим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культурным наследием региона.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2AC411-9BEE-4630-B21F-7A0798EC7979}"/>
              </a:ext>
            </a:extLst>
          </p:cNvPr>
          <p:cNvSpPr/>
          <p:nvPr/>
        </p:nvSpPr>
        <p:spPr>
          <a:xfrm>
            <a:off x="1098369" y="3081430"/>
            <a:ext cx="5980407" cy="67710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2</a:t>
            </a:r>
            <a:r>
              <a:rPr lang="ru-RU" sz="2000" dirty="0"/>
              <a:t>.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Образовательно- воспитательная-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исторического сознания и уважения к прошлому.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576D2B-4E90-45D6-AAFF-CE14663618BC}"/>
              </a:ext>
            </a:extLst>
          </p:cNvPr>
          <p:cNvSpPr/>
          <p:nvPr/>
        </p:nvSpPr>
        <p:spPr>
          <a:xfrm>
            <a:off x="1126671" y="4006697"/>
            <a:ext cx="5927272" cy="67710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3.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Документирующая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фиксация важных исторических фактов.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F3F5D4A-DD63-4139-B2D9-92F1EB9E52D3}"/>
              </a:ext>
            </a:extLst>
          </p:cNvPr>
          <p:cNvSpPr/>
          <p:nvPr/>
        </p:nvSpPr>
        <p:spPr>
          <a:xfrm>
            <a:off x="1126671" y="4962836"/>
            <a:ext cx="5927272" cy="67710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Научно-исследовательская- 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истематизация материала для научных работ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AAFB4D-4280-495D-8174-87C2E904A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086" y="2105441"/>
            <a:ext cx="3961719" cy="42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3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929395-E8CF-40F0-91D4-C520E302CC95}"/>
              </a:ext>
            </a:extLst>
          </p:cNvPr>
          <p:cNvSpPr/>
          <p:nvPr/>
        </p:nvSpPr>
        <p:spPr>
          <a:xfrm>
            <a:off x="1249043" y="4900477"/>
            <a:ext cx="6206172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Школьники узнали на уроке о подвигах земляков в годы войны.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C3200C-F588-47DE-A7B4-1FFCDF1CA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8A1900-21B1-4246-9C8B-CA3AC495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753" y="0"/>
            <a:ext cx="975361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AA85C1-AEF0-4CC5-840E-D8D4C3D7516D}"/>
              </a:ext>
            </a:extLst>
          </p:cNvPr>
          <p:cNvSpPr/>
          <p:nvPr/>
        </p:nvSpPr>
        <p:spPr>
          <a:xfrm>
            <a:off x="5087752" y="190891"/>
            <a:ext cx="3964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задание: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9701E8-C4C4-4F23-BD79-A525D80D13FB}"/>
              </a:ext>
            </a:extLst>
          </p:cNvPr>
          <p:cNvSpPr/>
          <p:nvPr/>
        </p:nvSpPr>
        <p:spPr>
          <a:xfrm>
            <a:off x="2392043" y="863646"/>
            <a:ext cx="8703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Определите, какие функции краеведения проявились в следующих ситуациях: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4F6A67-F94B-4979-A3B2-BB3F454C8EC5}"/>
              </a:ext>
            </a:extLst>
          </p:cNvPr>
          <p:cNvSpPr/>
          <p:nvPr/>
        </p:nvSpPr>
        <p:spPr>
          <a:xfrm>
            <a:off x="1249043" y="2156217"/>
            <a:ext cx="6206172" cy="70788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Ученик отправился в библиотеку, чтобы узнать об истории старинного здания в своём городе.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2A066B-9AA9-4892-85A1-28B77F34F8E2}"/>
              </a:ext>
            </a:extLst>
          </p:cNvPr>
          <p:cNvSpPr/>
          <p:nvPr/>
        </p:nvSpPr>
        <p:spPr>
          <a:xfrm>
            <a:off x="1249043" y="3085833"/>
            <a:ext cx="6206172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Исследователь посетил архив и нашёл сведения о местных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исторических событиях.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5A9ADCF-9250-4A9F-9423-80D0BE3647B3}"/>
              </a:ext>
            </a:extLst>
          </p:cNvPr>
          <p:cNvSpPr/>
          <p:nvPr/>
        </p:nvSpPr>
        <p:spPr>
          <a:xfrm>
            <a:off x="1249043" y="3987490"/>
            <a:ext cx="6206172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Материалы краеведческой экспедиции легли в основу научной статьи.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69E40BE-6728-4B5A-A086-E23408784C9F}"/>
              </a:ext>
            </a:extLst>
          </p:cNvPr>
          <p:cNvSpPr/>
          <p:nvPr/>
        </p:nvSpPr>
        <p:spPr>
          <a:xfrm>
            <a:off x="1249043" y="5799488"/>
            <a:ext cx="6206172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Жители села вместе восстановили старый памятник архитектуры.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98E212-E577-487C-8FBF-013839A03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043" y="735346"/>
            <a:ext cx="1143000" cy="11003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62B8DA-B7D9-44C4-8E24-A074B9F29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457" y="2156217"/>
            <a:ext cx="3629296" cy="42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1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02D958-C633-4EFB-A43A-FBCAEEDF1F6C}"/>
              </a:ext>
            </a:extLst>
          </p:cNvPr>
          <p:cNvSpPr/>
          <p:nvPr/>
        </p:nvSpPr>
        <p:spPr>
          <a:xfrm>
            <a:off x="975361" y="5406220"/>
            <a:ext cx="53971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Великой Отечественной войны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 становится массовым движением, в него включаются школьники и взрослые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FFEDCB-FBE7-47B0-AF07-5C9B6AAB0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0B4616-A286-440D-8B31-6D897ECD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6B1392-2466-4960-8314-3F310C50CD37}"/>
              </a:ext>
            </a:extLst>
          </p:cNvPr>
          <p:cNvSpPr/>
          <p:nvPr/>
        </p:nvSpPr>
        <p:spPr>
          <a:xfrm>
            <a:off x="2677886" y="346306"/>
            <a:ext cx="7200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развития краеведения в России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4E1EA2-97CF-40E4-8ED3-72CD3514AC2F}"/>
              </a:ext>
            </a:extLst>
          </p:cNvPr>
          <p:cNvSpPr/>
          <p:nvPr/>
        </p:nvSpPr>
        <p:spPr>
          <a:xfrm>
            <a:off x="934538" y="1596375"/>
            <a:ext cx="54787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век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становления- труды В. Н. Татищева,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В. Ломоносова, П. И. Рычкова, деятельность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Вольного экономического общества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858AA4-AC9F-46E6-A3B2-6F1B22735DE8}"/>
              </a:ext>
            </a:extLst>
          </p:cNvPr>
          <p:cNvSpPr/>
          <p:nvPr/>
        </p:nvSpPr>
        <p:spPr>
          <a:xfrm>
            <a:off x="975360" y="3646664"/>
            <a:ext cx="5397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век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Императорского Русского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географического общества и других научных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организаций.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9FFEB09-52DF-4F08-9FAE-007B80B48ACD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3673928" y="2919814"/>
            <a:ext cx="1" cy="7268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CB5C64-EDD3-455F-9798-F85C5AEC2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685" y="4813530"/>
            <a:ext cx="335309" cy="8961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9565A3-E468-4E79-B234-0622FF211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421" y="1758767"/>
            <a:ext cx="4810387" cy="451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2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D68EBE-0434-4DC0-B5E6-13F1788BB333}"/>
              </a:ext>
            </a:extLst>
          </p:cNvPr>
          <p:cNvSpPr/>
          <p:nvPr/>
        </p:nvSpPr>
        <p:spPr>
          <a:xfrm>
            <a:off x="1846990" y="4863036"/>
            <a:ext cx="49094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подумайте, какие краеведческие задачи выполняют библиотеки, музеи, архивы и школы.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общего и различного в их деятельности?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34C046-0CA4-496A-A3D0-B3EE89BB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38CC96-5D16-4378-8FE1-A9B14382C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EB5539-A51E-40B3-9493-08FBCA3BB560}"/>
              </a:ext>
            </a:extLst>
          </p:cNvPr>
          <p:cNvSpPr/>
          <p:nvPr/>
        </p:nvSpPr>
        <p:spPr>
          <a:xfrm>
            <a:off x="5081892" y="272534"/>
            <a:ext cx="4237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такие краеведы?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15942D-670A-404A-9B15-A32C046EB0A2}"/>
              </a:ext>
            </a:extLst>
          </p:cNvPr>
          <p:cNvSpPr/>
          <p:nvPr/>
        </p:nvSpPr>
        <p:spPr>
          <a:xfrm>
            <a:off x="975362" y="742770"/>
            <a:ext cx="10241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Краеведы 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разных профессий, неравнодушные к прошлому и настоящему своей малой родины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D2A549-2F77-4AFF-AB2A-304C1F16CBC3}"/>
              </a:ext>
            </a:extLst>
          </p:cNvPr>
          <p:cNvSpPr/>
          <p:nvPr/>
        </p:nvSpPr>
        <p:spPr>
          <a:xfrm>
            <a:off x="1363746" y="1490007"/>
            <a:ext cx="76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04D611-C333-49B0-8B99-271EF1813F62}"/>
              </a:ext>
            </a:extLst>
          </p:cNvPr>
          <p:cNvSpPr/>
          <p:nvPr/>
        </p:nvSpPr>
        <p:spPr>
          <a:xfrm>
            <a:off x="1186544" y="1960245"/>
            <a:ext cx="4909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в библиотеках, изучают краеведческую литературу;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8B16E3-EE8B-450D-A9D5-2AEE3F45332B}"/>
              </a:ext>
            </a:extLst>
          </p:cNvPr>
          <p:cNvSpPr/>
          <p:nvPr/>
        </p:nvSpPr>
        <p:spPr>
          <a:xfrm>
            <a:off x="1186544" y="2663202"/>
            <a:ext cx="3480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посещают музеи и архивы</a:t>
            </a:r>
            <a:r>
              <a:rPr lang="ru-RU" dirty="0"/>
              <a:t>;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75D25D-F909-4F73-B5E3-15254F0D528B}"/>
              </a:ext>
            </a:extLst>
          </p:cNvPr>
          <p:cNvSpPr/>
          <p:nvPr/>
        </p:nvSpPr>
        <p:spPr>
          <a:xfrm>
            <a:off x="1186544" y="3089160"/>
            <a:ext cx="3818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собирают ценные материалы</a:t>
            </a:r>
            <a:r>
              <a:rPr lang="ru-RU" dirty="0"/>
              <a:t>;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77B012-1AE1-42DF-9A04-9A7E488B8B06}"/>
              </a:ext>
            </a:extLst>
          </p:cNvPr>
          <p:cNvSpPr/>
          <p:nvPr/>
        </p:nvSpPr>
        <p:spPr>
          <a:xfrm>
            <a:off x="1259305" y="3572351"/>
            <a:ext cx="5371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 исследовательских экспедициях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9EDBB7-A5FC-4358-8144-93634E54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29" y="4694688"/>
            <a:ext cx="1140051" cy="10973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FA8D4E-424D-4631-B490-F6C37BB9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749" y="1517827"/>
            <a:ext cx="4538890" cy="46742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C213D5-998A-450C-B7B9-CB2C8EC5B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039" y="152400"/>
            <a:ext cx="975361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7DD05F-034C-4761-92A4-AEA464449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93" y="4694688"/>
            <a:ext cx="114005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0F44E5-C2DC-4B9F-8791-0F405C29D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4F97CE-CB53-4478-82F9-CE2376CC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BE8C89-61DB-4767-B904-30E1C82E8A7F}"/>
              </a:ext>
            </a:extLst>
          </p:cNvPr>
          <p:cNvSpPr/>
          <p:nvPr/>
        </p:nvSpPr>
        <p:spPr>
          <a:xfrm>
            <a:off x="2761205" y="207220"/>
            <a:ext cx="7486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известные вологодские краеведы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B300E98-9C02-4DE5-A41F-EF8DE8547977}"/>
              </a:ext>
            </a:extLst>
          </p:cNvPr>
          <p:cNvSpPr/>
          <p:nvPr/>
        </p:nvSpPr>
        <p:spPr>
          <a:xfrm>
            <a:off x="975361" y="1113855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 Слободской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(XVI век). Составил Вологодский летописец по местным записям (с 1341 по 1684 год).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9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 Я. Вологдин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(XVIII век). Автор «Летописи Велико-Устюжской» (написана в 1765 году).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9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 А. </a:t>
            </a:r>
            <a:r>
              <a:rPr lang="ru-RU" sz="1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Засецкий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(XVIII век). Автор «Исторического и топографического известие о древности в России и </a:t>
            </a:r>
            <a:r>
              <a:rPr lang="ru-RU" sz="19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городе Вологде».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9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 И. Суворов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(1816–1896). Основатель и редактор «Вологодских епархиальных ведомостей» (с 1864 года), активно изучал и описывал свой край.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9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А. </a:t>
            </a:r>
            <a:r>
              <a:rPr lang="ru-RU" sz="1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Непеин</a:t>
            </a:r>
            <a:r>
              <a:rPr lang="ru-RU" sz="19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(1870–1911). Краевед, писатель, педагог и священник. «Вологда прежде и теперь» (1906)- главная работа, в которой сохранились вологодские легенды и предания.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9691B3-BADE-4612-807F-31FE84C49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29" y="1117367"/>
            <a:ext cx="3949742" cy="535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8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DF9833-2C9D-4EC5-B24D-858DF14F7B36}"/>
              </a:ext>
            </a:extLst>
          </p:cNvPr>
          <p:cNvSpPr/>
          <p:nvPr/>
        </p:nvSpPr>
        <p:spPr>
          <a:xfrm>
            <a:off x="1683780" y="264535"/>
            <a:ext cx="9093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вологодские краеведы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XX-XXI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C3791-041C-41EC-815F-2702A14BB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B4F678-7C20-4B43-A62B-5D8C5D11F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639" y="0"/>
            <a:ext cx="97536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520F5A-A364-4229-8042-AE0A17A870EF}"/>
              </a:ext>
            </a:extLst>
          </p:cNvPr>
          <p:cNvSpPr/>
          <p:nvPr/>
        </p:nvSpPr>
        <p:spPr>
          <a:xfrm>
            <a:off x="1158308" y="1007320"/>
            <a:ext cx="591196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А.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Безнин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альманахов «Старинные города Вологодской области»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В. Камкин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некоторые работы: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«Общественная жизнь северной деревни в XVIII веке» (1990); «Православная церковь на Севере России. Очерки истории до 1917 года» (1992); «Крестьянский мир на Русском Севере» (1995);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В. Спасенкова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«Приходское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храмопопечение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 1918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1930‑е гг.: пути и формы сохранения православной повседневности/традиции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 материалах г. Вологды)».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BF855-EB0A-4F98-B3FA-5B74FE8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271" y="782120"/>
            <a:ext cx="4440282" cy="57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01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999</Words>
  <Application>Microsoft Office PowerPoint</Application>
  <PresentationFormat>Широкоэкранный</PresentationFormat>
  <Paragraphs>113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pc_user</dc:creator>
  <cp:lastModifiedBy>pc_user</cp:lastModifiedBy>
  <cp:revision>32</cp:revision>
  <dcterms:created xsi:type="dcterms:W3CDTF">2026-04-08T06:07:08Z</dcterms:created>
  <dcterms:modified xsi:type="dcterms:W3CDTF">2026-04-09T11:17:11Z</dcterms:modified>
</cp:coreProperties>
</file>