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7" r:id="rId2"/>
    <p:sldId id="262" r:id="rId3"/>
    <p:sldId id="274" r:id="rId4"/>
    <p:sldId id="273" r:id="rId5"/>
    <p:sldId id="263" r:id="rId6"/>
    <p:sldId id="277" r:id="rId7"/>
    <p:sldId id="264" r:id="rId8"/>
    <p:sldId id="265" r:id="rId9"/>
    <p:sldId id="266" r:id="rId10"/>
    <p:sldId id="27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2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Teenagers performing financial transactions at least once a week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Online banking</c:v>
                </c:pt>
                <c:pt idx="1">
                  <c:v>Online shopping</c:v>
                </c:pt>
                <c:pt idx="2">
                  <c:v>Budget calculation</c:v>
                </c:pt>
                <c:pt idx="3">
                  <c:v>Reading bills, receipts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0.08</c:v>
                </c:pt>
                <c:pt idx="1">
                  <c:v>0.26</c:v>
                </c:pt>
                <c:pt idx="2">
                  <c:v>0.25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F8-4CC3-9A78-93DA2ADCBB0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61827424"/>
        <c:axId val="2071282560"/>
      </c:barChart>
      <c:catAx>
        <c:axId val="20618274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071282560"/>
        <c:crosses val="autoZero"/>
        <c:auto val="1"/>
        <c:lblAlgn val="ctr"/>
        <c:lblOffset val="100"/>
        <c:noMultiLvlLbl val="0"/>
      </c:catAx>
      <c:valAx>
        <c:axId val="207128256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06182742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406414910292137"/>
          <c:y val="3.8897895512825298E-2"/>
          <c:w val="0.41024255224065204"/>
          <c:h val="0.90668582464591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Russia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7BFD97D-FEFB-43D6-BC84-6FC831AA2A0D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1951-46F2-AADA-57794CF5A1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87%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951-46F2-AADA-57794CF5A1B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951-46F2-AADA-57794CF5A1B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50%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951-46F2-AADA-57794CF5A1B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70%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951-46F2-AADA-57794CF5A1B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951-46F2-AADA-57794CF5A1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 Light" panose="020B0502040204020203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Selling something online (Avito, eBay, Yula)</c:v>
                </c:pt>
                <c:pt idx="1">
                  <c:v>Relatives gifts, friends gifts</c:v>
                </c:pt>
                <c:pt idx="2">
                  <c:v>Family business work</c:v>
                </c:pt>
                <c:pt idx="3">
                  <c:v>Work in free time</c:v>
                </c:pt>
                <c:pt idx="4">
                  <c:v>Pocket money from parents</c:v>
                </c:pt>
                <c:pt idx="5">
                  <c:v>Pocket money from parents for household chores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47</c:v>
                </c:pt>
                <c:pt idx="1">
                  <c:v>87</c:v>
                </c:pt>
                <c:pt idx="2">
                  <c:v>27</c:v>
                </c:pt>
                <c:pt idx="3">
                  <c:v>50</c:v>
                </c:pt>
                <c:pt idx="4">
                  <c:v>70</c:v>
                </c:pt>
                <c:pt idx="5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51-46F2-AADA-57794CF5A1B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OECD countries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0877092F-8F4D-4940-8989-0EF51F14FD81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1951-46F2-AADA-57794CF5A1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88%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951-46F2-AADA-57794CF5A1B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951-46F2-AADA-57794CF5A1B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48%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951-46F2-AADA-57794CF5A1B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42%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951-46F2-AADA-57794CF5A1B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38%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951-46F2-AADA-57794CF5A1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 Light" panose="020B0502040204020203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Selling something online (Avito, eBay, Yula)</c:v>
                </c:pt>
                <c:pt idx="1">
                  <c:v>Relatives gifts, friends gifts</c:v>
                </c:pt>
                <c:pt idx="2">
                  <c:v>Family business work</c:v>
                </c:pt>
                <c:pt idx="3">
                  <c:v>Work in free time</c:v>
                </c:pt>
                <c:pt idx="4">
                  <c:v>Pocket money from parents</c:v>
                </c:pt>
                <c:pt idx="5">
                  <c:v>Pocket money from parents for household chores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41</c:v>
                </c:pt>
                <c:pt idx="1">
                  <c:v>88</c:v>
                </c:pt>
                <c:pt idx="2">
                  <c:v>43</c:v>
                </c:pt>
                <c:pt idx="3">
                  <c:v>48</c:v>
                </c:pt>
                <c:pt idx="4">
                  <c:v>42</c:v>
                </c:pt>
                <c:pt idx="5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51-46F2-AADA-57794CF5A1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83736751"/>
        <c:axId val="1385828847"/>
      </c:barChart>
      <c:catAx>
        <c:axId val="148373675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" panose="020B0502040204020203" pitchFamily="34" charset="0"/>
                <a:ea typeface="+mn-ea"/>
                <a:cs typeface="+mn-cs"/>
              </a:defRPr>
            </a:pPr>
            <a:endParaRPr lang="ru-RU"/>
          </a:p>
        </c:txPr>
        <c:crossAx val="1385828847"/>
        <c:crosses val="autoZero"/>
        <c:auto val="1"/>
        <c:lblAlgn val="ctr"/>
        <c:lblOffset val="100"/>
        <c:noMultiLvlLbl val="0"/>
      </c:catAx>
      <c:valAx>
        <c:axId val="138582884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" panose="020B0502040204020203" pitchFamily="34" charset="0"/>
                <a:ea typeface="+mn-ea"/>
                <a:cs typeface="+mn-cs"/>
              </a:defRPr>
            </a:pPr>
            <a:endParaRPr lang="ru-RU"/>
          </a:p>
        </c:txPr>
        <c:crossAx val="14837367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379251178200514"/>
          <c:y val="0.81471627111960376"/>
          <c:w val="0.22620748821799483"/>
          <c:h val="0.138536391575833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ahnschrift Light" panose="020B0502040204020203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latin typeface="Bahnschrift Light" panose="020B0502040204020203" pitchFamily="34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Russia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9A734FE-1AC4-48B6-BFC0-FE086CF70BC1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B09F-4723-9E21-5E325EE01BB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41%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09F-4723-9E21-5E325EE01BB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2CF0CB4-CFFA-41E1-A1B5-7EBF9BDC0218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B09F-4723-9E21-5E325EE01BB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69%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09F-4723-9E21-5E325EE01B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 Light" panose="020B0502040204020203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Waiting for the price reducing</c:v>
                </c:pt>
                <c:pt idx="1">
                  <c:v>Buying without price comparing</c:v>
                </c:pt>
                <c:pt idx="2">
                  <c:v>Compare prices with online shops</c:v>
                </c:pt>
                <c:pt idx="3">
                  <c:v>Compare prices with other shops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41</c:v>
                </c:pt>
                <c:pt idx="1">
                  <c:v>41</c:v>
                </c:pt>
                <c:pt idx="2">
                  <c:v>69</c:v>
                </c:pt>
                <c:pt idx="3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9F-4723-9E21-5E325EE01BB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OECD countries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AE5FA4A-D181-4B74-9A7E-40DA9D93BA03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B09F-4723-9E21-5E325EE01BB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5EB0210-0BA9-4EE8-A7A7-A2AA457EA250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B09F-4723-9E21-5E325EE01BB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E602EC3-4294-4AA6-A802-A266C0D395A8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09F-4723-9E21-5E325EE01BB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75%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09F-4723-9E21-5E325EE01B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 Light" panose="020B0502040204020203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Waiting for the price reducing</c:v>
                </c:pt>
                <c:pt idx="1">
                  <c:v>Buying without price comparing</c:v>
                </c:pt>
                <c:pt idx="2">
                  <c:v>Compare prices with online shops</c:v>
                </c:pt>
                <c:pt idx="3">
                  <c:v>Compare prices with other shops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60</c:v>
                </c:pt>
                <c:pt idx="1">
                  <c:v>39</c:v>
                </c:pt>
                <c:pt idx="2">
                  <c:v>72</c:v>
                </c:pt>
                <c:pt idx="3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9F-4723-9E21-5E325EE01BB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645929871"/>
        <c:axId val="1490011887"/>
      </c:barChart>
      <c:catAx>
        <c:axId val="164592987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" panose="020B0502040204020203" pitchFamily="34" charset="0"/>
                <a:ea typeface="+mn-ea"/>
                <a:cs typeface="+mn-cs"/>
              </a:defRPr>
            </a:pPr>
            <a:endParaRPr lang="ru-RU"/>
          </a:p>
        </c:txPr>
        <c:crossAx val="1490011887"/>
        <c:crosses val="autoZero"/>
        <c:auto val="1"/>
        <c:lblAlgn val="ctr"/>
        <c:lblOffset val="100"/>
        <c:noMultiLvlLbl val="0"/>
      </c:catAx>
      <c:valAx>
        <c:axId val="149001188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" panose="020B0502040204020203" pitchFamily="34" charset="0"/>
                <a:ea typeface="+mn-ea"/>
                <a:cs typeface="+mn-cs"/>
              </a:defRPr>
            </a:pPr>
            <a:endParaRPr lang="ru-RU"/>
          </a:p>
        </c:txPr>
        <c:crossAx val="16459298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896867891617993"/>
          <c:y val="0.93071298926604862"/>
          <c:w val="0.46206264216764015"/>
          <c:h val="6.92870107339513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ahnschrift Light" panose="020B0502040204020203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latin typeface="Bahnschrift Light" panose="020B0502040204020203" pitchFamily="34" charset="0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1661749675216491"/>
          <c:y val="7.826871006681376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2.5964257914290273E-2"/>
          <c:w val="0.96189585429595981"/>
          <c:h val="0.7871644966168361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Bank account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F2B-45E0-958C-C2D933AED732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F2B-45E0-958C-C2D933AED732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F2B-45E0-958C-C2D933AED73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Have a bank account</c:v>
                </c:pt>
                <c:pt idx="1">
                  <c:v>Don`t have a bank account</c:v>
                </c:pt>
                <c:pt idx="2">
                  <c:v>Have no idea about bank account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0.32</c:v>
                </c:pt>
                <c:pt idx="1">
                  <c:v>0.6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2F-4824-B87E-522BFFAE9F58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4.5936660022467206E-2"/>
          <c:y val="0.62827347752879426"/>
          <c:w val="0.81934525951492132"/>
          <c:h val="0.370294908542477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8.3963981308597724E-2"/>
          <c:w val="0.94118638883795969"/>
          <c:h val="0.6638163802656527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Bank card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48A-4490-82AD-CBBA4BF16F80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48A-4490-82AD-CBBA4BF16F80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48A-4490-82AD-CBBA4BF16F8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Have a bank card</c:v>
                </c:pt>
                <c:pt idx="1">
                  <c:v>Don`t have a bank card</c:v>
                </c:pt>
                <c:pt idx="2">
                  <c:v>Have no idea about bank card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</c:v>
                </c:pt>
                <c:pt idx="1">
                  <c:v>0.48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44-4EB2-BCF9-B72872A8EC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ahnschrift Light" panose="020B0502040204020203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013526475613612E-2"/>
          <c:y val="7.9887630794564735E-2"/>
          <c:w val="0.98986486216877589"/>
          <c:h val="0.6627596607721113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Bank mobile application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6A8-478E-8EAA-06D70218E01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6A8-478E-8EAA-06D70218E01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6A8-478E-8EAA-06D70218E01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Have a bank mobile application</c:v>
                </c:pt>
                <c:pt idx="1">
                  <c:v>Don`t have a bank mobile application</c:v>
                </c:pt>
                <c:pt idx="2">
                  <c:v>Have no idea about bank mobile application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</c:v>
                </c:pt>
                <c:pt idx="1">
                  <c:v>0.45</c:v>
                </c:pt>
                <c:pt idx="2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DE-4197-BF36-93F2CA5050D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017803776092814"/>
          <c:y val="0.66315752792076943"/>
          <c:w val="0.89982196223907185"/>
          <c:h val="0.29835868148213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ahnschrift Light" panose="020B0502040204020203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Russia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90%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5E8-43CF-B7C8-89D28487372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5E8-43CF-B7C8-89D28487372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54%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5E8-43CF-B7C8-89D28487372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07499ED6-378F-42A9-A1DB-DA45E5E7A142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25E8-43CF-B7C8-89D28487372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066069F3-4A9C-40AD-BD5B-A4DE0BB21787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25E8-43CF-B7C8-89D28487372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FCC2D3A4-79C1-44D8-864B-6B8E6914461A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25E8-43CF-B7C8-89D2848737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Parents</c:v>
                </c:pt>
                <c:pt idx="1">
                  <c:v>the Internet</c:v>
                </c:pt>
                <c:pt idx="2">
                  <c:v>Friends</c:v>
                </c:pt>
                <c:pt idx="3">
                  <c:v>TV and Radio</c:v>
                </c:pt>
                <c:pt idx="4">
                  <c:v>Teachers</c:v>
                </c:pt>
                <c:pt idx="5">
                  <c:v>Newspapers and Magazines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90</c:v>
                </c:pt>
                <c:pt idx="1">
                  <c:v>83</c:v>
                </c:pt>
                <c:pt idx="2">
                  <c:v>54</c:v>
                </c:pt>
                <c:pt idx="3">
                  <c:v>59</c:v>
                </c:pt>
                <c:pt idx="4">
                  <c:v>61</c:v>
                </c:pt>
                <c:pt idx="5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E8-43CF-B7C8-89D28487372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OCED countries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5E8-43CF-B7C8-89D28487372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5CBECBC-252F-4B58-8999-F85676270378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25E8-43CF-B7C8-89D28487372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5E8-43CF-B7C8-89D28487372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52383B6-6481-46B1-ADB6-56B21AA33EDA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25E8-43CF-B7C8-89D28487372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52%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5E8-43CF-B7C8-89D28487372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F286F825-2FAF-4DDC-870F-E97698FFB960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25E8-43CF-B7C8-89D2848737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Parents</c:v>
                </c:pt>
                <c:pt idx="1">
                  <c:v>the Internet</c:v>
                </c:pt>
                <c:pt idx="2">
                  <c:v>Friends</c:v>
                </c:pt>
                <c:pt idx="3">
                  <c:v>TV and Radio</c:v>
                </c:pt>
                <c:pt idx="4">
                  <c:v>Teachers</c:v>
                </c:pt>
                <c:pt idx="5">
                  <c:v>Newspapers and Magazines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93</c:v>
                </c:pt>
                <c:pt idx="1">
                  <c:v>76</c:v>
                </c:pt>
                <c:pt idx="2">
                  <c:v>52</c:v>
                </c:pt>
                <c:pt idx="3">
                  <c:v>53</c:v>
                </c:pt>
                <c:pt idx="4">
                  <c:v>52</c:v>
                </c:pt>
                <c:pt idx="5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E8-43CF-B7C8-89D28487372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45917471"/>
        <c:axId val="1490015215"/>
      </c:barChart>
      <c:catAx>
        <c:axId val="1645917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" panose="020B0502040204020203" pitchFamily="34" charset="0"/>
                <a:ea typeface="+mn-ea"/>
                <a:cs typeface="+mn-cs"/>
              </a:defRPr>
            </a:pPr>
            <a:endParaRPr lang="ru-RU"/>
          </a:p>
        </c:txPr>
        <c:crossAx val="1490015215"/>
        <c:crosses val="autoZero"/>
        <c:auto val="1"/>
        <c:lblAlgn val="ctr"/>
        <c:lblOffset val="100"/>
        <c:noMultiLvlLbl val="0"/>
      </c:catAx>
      <c:valAx>
        <c:axId val="14900152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" panose="020B0502040204020203" pitchFamily="34" charset="0"/>
                <a:ea typeface="+mn-ea"/>
                <a:cs typeface="+mn-cs"/>
              </a:defRPr>
            </a:pPr>
            <a:endParaRPr lang="ru-RU"/>
          </a:p>
        </c:txPr>
        <c:crossAx val="16459174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ahnschrift Light" panose="020B0502040204020203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B2A45317-A233-4015-B31E-0ACDC5EFF178}"/>
              </a:ext>
            </a:extLst>
          </p:cNvPr>
          <p:cNvSpPr/>
          <p:nvPr/>
        </p:nvSpPr>
        <p:spPr>
          <a:xfrm>
            <a:off x="1406106" y="69011"/>
            <a:ext cx="10144663" cy="1155939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/>
              <a:t>Несплошной</a:t>
            </a:r>
            <a:r>
              <a:rPr lang="ru-RU" sz="2000" dirty="0"/>
              <a:t> текст – текст, который включает вербальные фрагменты (слова, предложения) и визуальные ряды (график, таблица, схема, диаграмма), необходимые для понимания текста</a:t>
            </a:r>
          </a:p>
        </p:txBody>
      </p:sp>
      <p:sp>
        <p:nvSpPr>
          <p:cNvPr id="13" name="Блок-схема: альтернативный процесс 12">
            <a:extLst>
              <a:ext uri="{FF2B5EF4-FFF2-40B4-BE49-F238E27FC236}">
                <a16:creationId xmlns:a16="http://schemas.microsoft.com/office/drawing/2014/main" id="{97798412-61BF-48A7-AD4A-1E5F50B8D665}"/>
              </a:ext>
            </a:extLst>
          </p:cNvPr>
          <p:cNvSpPr/>
          <p:nvPr/>
        </p:nvSpPr>
        <p:spPr>
          <a:xfrm>
            <a:off x="1991625" y="1556191"/>
            <a:ext cx="2052007" cy="1155939"/>
          </a:xfrm>
          <a:prstGeom prst="flowChartAlternateProces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Диаграмма</a:t>
            </a:r>
          </a:p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 diagram</a:t>
            </a:r>
            <a:endParaRPr lang="ru-RU" sz="2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D05217B7-26E1-4313-9193-46781353648A}"/>
              </a:ext>
            </a:extLst>
          </p:cNvPr>
          <p:cNvSpPr/>
          <p:nvPr/>
        </p:nvSpPr>
        <p:spPr>
          <a:xfrm>
            <a:off x="1654115" y="3172421"/>
            <a:ext cx="2389517" cy="1155938"/>
          </a:xfrm>
          <a:prstGeom prst="flowChartAlternate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Гистограмма</a:t>
            </a:r>
            <a:endParaRPr lang="en-US" sz="2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 histogram</a:t>
            </a:r>
            <a:endParaRPr lang="ru-RU" sz="2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Блок-схема: альтернативный процесс 14">
            <a:extLst>
              <a:ext uri="{FF2B5EF4-FFF2-40B4-BE49-F238E27FC236}">
                <a16:creationId xmlns:a16="http://schemas.microsoft.com/office/drawing/2014/main" id="{F31BC7A3-9947-4A4E-A26F-A88B287E5872}"/>
              </a:ext>
            </a:extLst>
          </p:cNvPr>
          <p:cNvSpPr/>
          <p:nvPr/>
        </p:nvSpPr>
        <p:spPr>
          <a:xfrm>
            <a:off x="5146196" y="1516841"/>
            <a:ext cx="2516756" cy="793629"/>
          </a:xfrm>
          <a:prstGeom prst="flowChartAlternateProces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Таблица</a:t>
            </a: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 table</a:t>
            </a:r>
            <a:endParaRPr lang="ru-RU" sz="28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D8E635D4-B0CA-405A-8A98-2360B68619A9}"/>
              </a:ext>
            </a:extLst>
          </p:cNvPr>
          <p:cNvSpPr/>
          <p:nvPr/>
        </p:nvSpPr>
        <p:spPr>
          <a:xfrm>
            <a:off x="8989802" y="1613488"/>
            <a:ext cx="2052007" cy="1155939"/>
          </a:xfrm>
          <a:prstGeom prst="flowChartAlternate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Схема</a:t>
            </a: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 chart</a:t>
            </a:r>
            <a:endParaRPr lang="ru-RU" sz="28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Блок-схема: альтернативный процесс 16">
            <a:extLst>
              <a:ext uri="{FF2B5EF4-FFF2-40B4-BE49-F238E27FC236}">
                <a16:creationId xmlns:a16="http://schemas.microsoft.com/office/drawing/2014/main" id="{9B56AE84-12DD-489A-B887-7C81A11BBC45}"/>
              </a:ext>
            </a:extLst>
          </p:cNvPr>
          <p:cNvSpPr/>
          <p:nvPr/>
        </p:nvSpPr>
        <p:spPr>
          <a:xfrm>
            <a:off x="8684104" y="3113961"/>
            <a:ext cx="2889847" cy="1266675"/>
          </a:xfrm>
          <a:prstGeom prst="flowChartAlternate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Круговая диаграмма</a:t>
            </a:r>
            <a:endParaRPr lang="en-US" sz="2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 pie cart</a:t>
            </a:r>
            <a:endParaRPr lang="ru-RU" sz="2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Блок-схема: альтернативный процесс 17">
            <a:extLst>
              <a:ext uri="{FF2B5EF4-FFF2-40B4-BE49-F238E27FC236}">
                <a16:creationId xmlns:a16="http://schemas.microsoft.com/office/drawing/2014/main" id="{35615EE2-D48B-4C23-AD64-3E4D711A4367}"/>
              </a:ext>
            </a:extLst>
          </p:cNvPr>
          <p:cNvSpPr/>
          <p:nvPr/>
        </p:nvSpPr>
        <p:spPr>
          <a:xfrm>
            <a:off x="3578704" y="4732230"/>
            <a:ext cx="2517296" cy="1287314"/>
          </a:xfrm>
          <a:prstGeom prst="flowChartAlternate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График</a:t>
            </a:r>
            <a:endParaRPr lang="en-US" sz="2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 line graph</a:t>
            </a:r>
            <a:endParaRPr lang="ru-RU" sz="2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A4AF3424-BC4A-410E-B06F-DC41BCECAFE7}"/>
              </a:ext>
            </a:extLst>
          </p:cNvPr>
          <p:cNvSpPr/>
          <p:nvPr/>
        </p:nvSpPr>
        <p:spPr>
          <a:xfrm>
            <a:off x="4513502" y="2832899"/>
            <a:ext cx="370073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Виды </a:t>
            </a:r>
            <a:r>
              <a:rPr lang="ru-RU" sz="2400" dirty="0" err="1"/>
              <a:t>несплошных</a:t>
            </a:r>
            <a:r>
              <a:rPr lang="ru-RU" sz="2400" dirty="0"/>
              <a:t> текстов</a:t>
            </a:r>
          </a:p>
        </p:txBody>
      </p:sp>
      <p:sp>
        <p:nvSpPr>
          <p:cNvPr id="30" name="Блок-схема: альтернативный процесс 29">
            <a:extLst>
              <a:ext uri="{FF2B5EF4-FFF2-40B4-BE49-F238E27FC236}">
                <a16:creationId xmlns:a16="http://schemas.microsoft.com/office/drawing/2014/main" id="{37C608BC-15BA-489E-8E04-74976409161C}"/>
              </a:ext>
            </a:extLst>
          </p:cNvPr>
          <p:cNvSpPr/>
          <p:nvPr/>
        </p:nvSpPr>
        <p:spPr>
          <a:xfrm>
            <a:off x="6662467" y="4763189"/>
            <a:ext cx="2585050" cy="1225396"/>
          </a:xfrm>
          <a:prstGeom prst="flowChartAlternate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Столбчатая диаграмма</a:t>
            </a:r>
          </a:p>
          <a:p>
            <a:pPr algn="ctr"/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 bar chart</a:t>
            </a:r>
            <a:endParaRPr lang="ru-RU" sz="2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413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1894A577-9FC1-4F06-B6CC-6EB4316A9F45}"/>
              </a:ext>
            </a:extLst>
          </p:cNvPr>
          <p:cNvSpPr/>
          <p:nvPr/>
        </p:nvSpPr>
        <p:spPr>
          <a:xfrm>
            <a:off x="1018673" y="173255"/>
            <a:ext cx="11089908" cy="146304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Imagine that you are doing a project on the sources of financial information for Russian teenagers. You have found some data on the subject: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D7EABF-E469-4C45-8AA8-D52BED46BB31}"/>
              </a:ext>
            </a:extLst>
          </p:cNvPr>
          <p:cNvSpPr txBox="1"/>
          <p:nvPr/>
        </p:nvSpPr>
        <p:spPr>
          <a:xfrm>
            <a:off x="1501541" y="2011680"/>
            <a:ext cx="921137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Comment on the data in the diagram and give your opinion on the subject of the project:</a:t>
            </a:r>
          </a:p>
          <a:p>
            <a:endParaRPr lang="en-US" sz="2800" dirty="0"/>
          </a:p>
          <a:p>
            <a:r>
              <a:rPr lang="en-US" sz="2800" dirty="0"/>
              <a:t>Use the following plan:</a:t>
            </a:r>
          </a:p>
          <a:p>
            <a:pPr marL="285750" indent="-285750">
              <a:buFontTx/>
              <a:buChar char="-"/>
            </a:pPr>
            <a:r>
              <a:rPr lang="en-US" sz="2800" dirty="0"/>
              <a:t>make an opening statement on the subject of the project;</a:t>
            </a:r>
          </a:p>
          <a:p>
            <a:pPr marL="285750" indent="-285750">
              <a:buFontTx/>
              <a:buChar char="-"/>
            </a:pPr>
            <a:r>
              <a:rPr lang="en-US" sz="2800" dirty="0"/>
              <a:t>select and report 2-3 facts;</a:t>
            </a:r>
          </a:p>
          <a:p>
            <a:pPr marL="285750" indent="-285750">
              <a:buFontTx/>
              <a:buChar char="-"/>
            </a:pPr>
            <a:r>
              <a:rPr lang="en-US" sz="2800" dirty="0"/>
              <a:t>make 1-2 comparisons where relevant and give your comments;</a:t>
            </a:r>
          </a:p>
          <a:p>
            <a:pPr marL="285750" indent="-285750">
              <a:buFontTx/>
              <a:buChar char="-"/>
            </a:pPr>
            <a:r>
              <a:rPr lang="en-US" sz="2800" dirty="0"/>
              <a:t>conclude by giving your opinion on the importance of being well-educated in the field of finance.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53485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0B6731E6-B66A-4BF4-9B88-F2BA9145CC02}"/>
              </a:ext>
            </a:extLst>
          </p:cNvPr>
          <p:cNvSpPr/>
          <p:nvPr/>
        </p:nvSpPr>
        <p:spPr>
          <a:xfrm>
            <a:off x="1621764" y="0"/>
            <a:ext cx="10368951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OECD (Organization for Economic Co-operation and Development) </a:t>
            </a:r>
          </a:p>
          <a:p>
            <a:pPr algn="ctr"/>
            <a:r>
              <a:rPr lang="en-US" sz="2800" dirty="0"/>
              <a:t>38 Participating countries </a:t>
            </a:r>
            <a:endParaRPr lang="ru-RU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CBCC687-83E4-4D20-8FBC-71A996899B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7792" y="1397480"/>
            <a:ext cx="10512923" cy="4722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87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94489EA7-29D0-4E08-9EBE-D7DFAFE0FD3F}"/>
              </a:ext>
            </a:extLst>
          </p:cNvPr>
          <p:cNvSpPr/>
          <p:nvPr/>
        </p:nvSpPr>
        <p:spPr>
          <a:xfrm>
            <a:off x="2277374" y="1"/>
            <a:ext cx="8781690" cy="5865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Study the Following Words and Expressions</a:t>
            </a:r>
            <a:endParaRPr lang="ru-RU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341A89-F469-4285-A639-96992D76E9A6}"/>
              </a:ext>
            </a:extLst>
          </p:cNvPr>
          <p:cNvSpPr txBox="1"/>
          <p:nvPr/>
        </p:nvSpPr>
        <p:spPr>
          <a:xfrm>
            <a:off x="925902" y="586597"/>
            <a:ext cx="1034019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Expense(s) [</a:t>
            </a:r>
            <a:r>
              <a:rPr lang="en-US" dirty="0" err="1"/>
              <a:t>ɪksˈpens</a:t>
            </a:r>
            <a:r>
              <a:rPr lang="en-US" dirty="0"/>
              <a:t>] – </a:t>
            </a:r>
            <a:r>
              <a:rPr lang="ru-RU" dirty="0"/>
              <a:t>расход(ы)</a:t>
            </a:r>
          </a:p>
          <a:p>
            <a:r>
              <a:rPr lang="en-US" dirty="0"/>
              <a:t>Account</a:t>
            </a:r>
            <a:r>
              <a:rPr lang="ru-RU" dirty="0"/>
              <a:t> </a:t>
            </a:r>
            <a:r>
              <a:rPr lang="en-US" dirty="0"/>
              <a:t>[</a:t>
            </a:r>
            <a:r>
              <a:rPr lang="en-US" dirty="0" err="1"/>
              <a:t>əˈkaʊnt</a:t>
            </a:r>
            <a:r>
              <a:rPr lang="en-US" dirty="0"/>
              <a:t>]</a:t>
            </a:r>
            <a:r>
              <a:rPr lang="ru-RU" dirty="0"/>
              <a:t> – счет, расчетный счет</a:t>
            </a:r>
          </a:p>
          <a:p>
            <a:r>
              <a:rPr lang="en-US" dirty="0"/>
              <a:t>Bank account [</a:t>
            </a:r>
            <a:r>
              <a:rPr lang="en-US" dirty="0" err="1"/>
              <a:t>bæŋk</a:t>
            </a:r>
            <a:r>
              <a:rPr lang="en-US" dirty="0"/>
              <a:t> </a:t>
            </a:r>
            <a:r>
              <a:rPr lang="en-US" dirty="0" err="1"/>
              <a:t>əˈkaʊnt</a:t>
            </a:r>
            <a:r>
              <a:rPr lang="en-US" dirty="0"/>
              <a:t>] – </a:t>
            </a:r>
            <a:r>
              <a:rPr lang="ru-RU" dirty="0"/>
              <a:t>банковский счет</a:t>
            </a:r>
          </a:p>
          <a:p>
            <a:r>
              <a:rPr lang="en-US" dirty="0"/>
              <a:t>Savings account [ˈ</a:t>
            </a:r>
            <a:r>
              <a:rPr lang="en-US" dirty="0" err="1"/>
              <a:t>seɪvɪŋz</a:t>
            </a:r>
            <a:r>
              <a:rPr lang="en-US" dirty="0"/>
              <a:t> </a:t>
            </a:r>
            <a:r>
              <a:rPr lang="en-US" dirty="0" err="1"/>
              <a:t>əˈkaʊnt</a:t>
            </a:r>
            <a:r>
              <a:rPr lang="en-US" dirty="0"/>
              <a:t>] – </a:t>
            </a:r>
            <a:r>
              <a:rPr lang="ru-RU" dirty="0"/>
              <a:t>сберегательный счет</a:t>
            </a:r>
          </a:p>
          <a:p>
            <a:r>
              <a:rPr lang="en-US" dirty="0"/>
              <a:t>Bank interest</a:t>
            </a:r>
            <a:r>
              <a:rPr lang="ru-RU" dirty="0"/>
              <a:t> </a:t>
            </a:r>
            <a:r>
              <a:rPr lang="en-US" dirty="0"/>
              <a:t>[</a:t>
            </a:r>
            <a:r>
              <a:rPr lang="en-US" dirty="0" err="1"/>
              <a:t>bæŋk</a:t>
            </a:r>
            <a:r>
              <a:rPr lang="en-US" dirty="0"/>
              <a:t> ˈ</a:t>
            </a:r>
            <a:r>
              <a:rPr lang="en-US" dirty="0" err="1"/>
              <a:t>ɪntrest</a:t>
            </a:r>
            <a:r>
              <a:rPr lang="en-US" dirty="0"/>
              <a:t>] </a:t>
            </a:r>
            <a:r>
              <a:rPr lang="ru-RU" dirty="0"/>
              <a:t>– банковский процент</a:t>
            </a:r>
          </a:p>
          <a:p>
            <a:r>
              <a:rPr lang="en-US" dirty="0"/>
              <a:t>Savings [ˈ</a:t>
            </a:r>
            <a:r>
              <a:rPr lang="en-US" dirty="0" err="1"/>
              <a:t>seɪvɪŋz</a:t>
            </a:r>
            <a:r>
              <a:rPr lang="en-US" dirty="0"/>
              <a:t>] </a:t>
            </a:r>
            <a:r>
              <a:rPr lang="ru-RU" dirty="0"/>
              <a:t>– сбережения</a:t>
            </a:r>
          </a:p>
          <a:p>
            <a:r>
              <a:rPr lang="en-US" dirty="0"/>
              <a:t>Receipt [</a:t>
            </a:r>
            <a:r>
              <a:rPr lang="en-US" dirty="0" err="1"/>
              <a:t>rɪˈsiːt</a:t>
            </a:r>
            <a:r>
              <a:rPr lang="en-US" dirty="0"/>
              <a:t>] – </a:t>
            </a:r>
            <a:r>
              <a:rPr lang="ru-RU" dirty="0"/>
              <a:t>квитанция</a:t>
            </a:r>
          </a:p>
          <a:p>
            <a:r>
              <a:rPr lang="en-US" dirty="0"/>
              <a:t>Bill – </a:t>
            </a:r>
            <a:r>
              <a:rPr lang="ru-RU" dirty="0"/>
              <a:t>счет, выписка</a:t>
            </a:r>
            <a:endParaRPr lang="en-US" dirty="0"/>
          </a:p>
          <a:p>
            <a:r>
              <a:rPr lang="en-US" dirty="0"/>
              <a:t>Utilities [</a:t>
            </a:r>
            <a:r>
              <a:rPr lang="en-US" dirty="0" err="1"/>
              <a:t>ju</a:t>
            </a:r>
            <a:r>
              <a:rPr lang="en-US" dirty="0"/>
              <a:t>ːˈ</a:t>
            </a:r>
            <a:r>
              <a:rPr lang="en-US" dirty="0" err="1"/>
              <a:t>tɪlɪtɪz</a:t>
            </a:r>
            <a:r>
              <a:rPr lang="en-US" dirty="0"/>
              <a:t>] </a:t>
            </a:r>
            <a:r>
              <a:rPr lang="ru-RU" dirty="0"/>
              <a:t>коммунальные услуги</a:t>
            </a:r>
          </a:p>
          <a:p>
            <a:r>
              <a:rPr lang="en-US" dirty="0"/>
              <a:t>Budget</a:t>
            </a:r>
            <a:r>
              <a:rPr lang="ru-RU" dirty="0"/>
              <a:t> </a:t>
            </a:r>
            <a:r>
              <a:rPr lang="en-US" dirty="0"/>
              <a:t>[ˈ</a:t>
            </a:r>
            <a:r>
              <a:rPr lang="en-US" dirty="0" err="1"/>
              <a:t>bʌʤɪt</a:t>
            </a:r>
            <a:r>
              <a:rPr lang="en-US" dirty="0"/>
              <a:t>]</a:t>
            </a:r>
            <a:r>
              <a:rPr lang="ru-RU" dirty="0"/>
              <a:t> – бюджет, </a:t>
            </a:r>
            <a:r>
              <a:rPr lang="en-US" dirty="0"/>
              <a:t>family (household) budget – </a:t>
            </a:r>
            <a:r>
              <a:rPr lang="ru-RU" dirty="0"/>
              <a:t>семейный бюджет</a:t>
            </a:r>
          </a:p>
          <a:p>
            <a:r>
              <a:rPr lang="en-US" dirty="0"/>
              <a:t>Income [ˈ</a:t>
            </a:r>
            <a:r>
              <a:rPr lang="en-US" dirty="0" err="1"/>
              <a:t>ɪnkʌm</a:t>
            </a:r>
            <a:r>
              <a:rPr lang="en-US" dirty="0"/>
              <a:t>] – </a:t>
            </a:r>
            <a:r>
              <a:rPr lang="ru-RU" dirty="0"/>
              <a:t>доход</a:t>
            </a:r>
          </a:p>
          <a:p>
            <a:r>
              <a:rPr lang="en-US" dirty="0"/>
              <a:t>Profit</a:t>
            </a:r>
            <a:r>
              <a:rPr lang="ru-RU" dirty="0"/>
              <a:t> </a:t>
            </a:r>
            <a:r>
              <a:rPr lang="en-US" dirty="0"/>
              <a:t>[ˈ</a:t>
            </a:r>
            <a:r>
              <a:rPr lang="en-US" dirty="0" err="1"/>
              <a:t>prɒfɪt</a:t>
            </a:r>
            <a:r>
              <a:rPr lang="en-US" dirty="0"/>
              <a:t>]</a:t>
            </a:r>
            <a:r>
              <a:rPr lang="ru-RU" dirty="0"/>
              <a:t> - прибыль</a:t>
            </a:r>
          </a:p>
          <a:p>
            <a:r>
              <a:rPr lang="en-US" dirty="0"/>
              <a:t>Earnings [ˈ</a:t>
            </a:r>
            <a:r>
              <a:rPr lang="en-US" dirty="0" err="1"/>
              <a:t>ɜːnɪŋz</a:t>
            </a:r>
            <a:r>
              <a:rPr lang="en-US" dirty="0"/>
              <a:t>] – </a:t>
            </a:r>
            <a:r>
              <a:rPr lang="ru-RU" dirty="0"/>
              <a:t>заработок, выручка, прибыль</a:t>
            </a:r>
          </a:p>
          <a:p>
            <a:r>
              <a:rPr lang="en-US" dirty="0"/>
              <a:t>To earn [ˈ</a:t>
            </a:r>
            <a:r>
              <a:rPr lang="en-US" dirty="0" err="1"/>
              <a:t>ɜːn</a:t>
            </a:r>
            <a:r>
              <a:rPr lang="en-US" dirty="0"/>
              <a:t>] money – </a:t>
            </a:r>
            <a:r>
              <a:rPr lang="ru-RU" dirty="0"/>
              <a:t>зарабатывать деньги</a:t>
            </a:r>
          </a:p>
          <a:p>
            <a:r>
              <a:rPr lang="en-US" dirty="0"/>
              <a:t>Own money</a:t>
            </a:r>
            <a:r>
              <a:rPr lang="ru-RU" dirty="0"/>
              <a:t> </a:t>
            </a:r>
            <a:r>
              <a:rPr lang="en-US" dirty="0"/>
              <a:t>– </a:t>
            </a:r>
            <a:r>
              <a:rPr lang="ru-RU" dirty="0"/>
              <a:t>личные, собственные деньги</a:t>
            </a:r>
          </a:p>
          <a:p>
            <a:r>
              <a:rPr lang="en-US" dirty="0"/>
              <a:t>Pocket money [ˈ</a:t>
            </a:r>
            <a:r>
              <a:rPr lang="en-US" dirty="0" err="1"/>
              <a:t>pɒkɪt</a:t>
            </a:r>
            <a:r>
              <a:rPr lang="en-US" dirty="0"/>
              <a:t> ˈ</a:t>
            </a:r>
            <a:r>
              <a:rPr lang="en-US" dirty="0" err="1"/>
              <a:t>mʌnɪ</a:t>
            </a:r>
            <a:r>
              <a:rPr lang="en-US" dirty="0"/>
              <a:t>] – </a:t>
            </a:r>
            <a:r>
              <a:rPr lang="ru-RU" dirty="0"/>
              <a:t>карманные деньги</a:t>
            </a:r>
          </a:p>
          <a:p>
            <a:r>
              <a:rPr lang="en-US" dirty="0"/>
              <a:t>Online banking [ˈ</a:t>
            </a:r>
            <a:r>
              <a:rPr lang="en-US" dirty="0" err="1"/>
              <a:t>ɒnlaɪn</a:t>
            </a:r>
            <a:r>
              <a:rPr lang="en-US" dirty="0"/>
              <a:t> ˈ</a:t>
            </a:r>
            <a:r>
              <a:rPr lang="en-US" dirty="0" err="1"/>
              <a:t>bæŋkɪŋ</a:t>
            </a:r>
            <a:r>
              <a:rPr lang="en-US" dirty="0"/>
              <a:t>] – </a:t>
            </a:r>
            <a:r>
              <a:rPr lang="ru-RU" dirty="0"/>
              <a:t>онлайн-банкинг</a:t>
            </a:r>
          </a:p>
          <a:p>
            <a:r>
              <a:rPr lang="en-US" dirty="0"/>
              <a:t>Coin</a:t>
            </a:r>
            <a:r>
              <a:rPr lang="ru-RU" dirty="0"/>
              <a:t> </a:t>
            </a:r>
            <a:r>
              <a:rPr lang="en-US" dirty="0"/>
              <a:t>[</a:t>
            </a:r>
            <a:r>
              <a:rPr lang="en-US" dirty="0" err="1"/>
              <a:t>kɔɪn</a:t>
            </a:r>
            <a:r>
              <a:rPr lang="en-US" dirty="0"/>
              <a:t>]</a:t>
            </a:r>
            <a:r>
              <a:rPr lang="ru-RU" dirty="0"/>
              <a:t> – монета; </a:t>
            </a:r>
            <a:r>
              <a:rPr lang="en-US" dirty="0"/>
              <a:t>banknote</a:t>
            </a:r>
            <a:r>
              <a:rPr lang="ru-RU" dirty="0"/>
              <a:t> </a:t>
            </a:r>
            <a:r>
              <a:rPr lang="en-US" dirty="0"/>
              <a:t>[ˈ</a:t>
            </a:r>
            <a:r>
              <a:rPr lang="en-US" dirty="0" err="1"/>
              <a:t>bæŋknəʊt</a:t>
            </a:r>
            <a:r>
              <a:rPr lang="en-US" dirty="0"/>
              <a:t>]</a:t>
            </a:r>
            <a:r>
              <a:rPr lang="ru-RU" dirty="0"/>
              <a:t> – банкнота</a:t>
            </a:r>
          </a:p>
          <a:p>
            <a:r>
              <a:rPr lang="en-US" dirty="0"/>
              <a:t>Currency [ˈ</a:t>
            </a:r>
            <a:r>
              <a:rPr lang="en-US" dirty="0" err="1"/>
              <a:t>kʌrənsɪ</a:t>
            </a:r>
            <a:r>
              <a:rPr lang="en-US" dirty="0"/>
              <a:t>] </a:t>
            </a:r>
            <a:r>
              <a:rPr lang="ru-RU" dirty="0"/>
              <a:t>– валюта, национальная валюта</a:t>
            </a:r>
          </a:p>
          <a:p>
            <a:r>
              <a:rPr lang="en-US" dirty="0"/>
              <a:t>OECD – Organization for Economic Co-operation and Development – </a:t>
            </a:r>
            <a:r>
              <a:rPr lang="ru-RU" dirty="0"/>
              <a:t>Организация экономического сотрудничества и развития</a:t>
            </a:r>
            <a:r>
              <a:rPr lang="en-US" dirty="0"/>
              <a:t> (</a:t>
            </a:r>
            <a:r>
              <a:rPr lang="ru-RU" dirty="0"/>
              <a:t>38 стран-участниц)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8975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6A2F2CAA-0AD6-4BA6-812E-E9C0681EF2E8}"/>
              </a:ext>
            </a:extLst>
          </p:cNvPr>
          <p:cNvSpPr/>
          <p:nvPr/>
        </p:nvSpPr>
        <p:spPr>
          <a:xfrm>
            <a:off x="1293964" y="103517"/>
            <a:ext cx="10567358" cy="69874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Financial Activity of Russian Teenagers </a:t>
            </a:r>
            <a:endParaRPr lang="ru-RU" sz="28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FD9414D1-A71A-4732-B733-7E4452DE8A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9781572"/>
              </p:ext>
            </p:extLst>
          </p:nvPr>
        </p:nvGraphicFramePr>
        <p:xfrm>
          <a:off x="484996" y="1011129"/>
          <a:ext cx="7692845" cy="4835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A6E8611E-6883-4E62-9FF1-DC245B931303}"/>
              </a:ext>
            </a:extLst>
          </p:cNvPr>
          <p:cNvSpPr txBox="1"/>
          <p:nvPr/>
        </p:nvSpPr>
        <p:spPr>
          <a:xfrm>
            <a:off x="8057072" y="897147"/>
            <a:ext cx="397677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Have a look at the diagram and say: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How often do Russian teenagers perform financial operations?</a:t>
            </a:r>
          </a:p>
          <a:p>
            <a:pPr marL="342900" indent="-342900">
              <a:buAutoNum type="arabicPeriod"/>
            </a:pPr>
            <a:r>
              <a:rPr lang="en-US" dirty="0"/>
              <a:t>What kind of transactions are these operations?</a:t>
            </a:r>
          </a:p>
          <a:p>
            <a:pPr marL="342900" indent="-342900">
              <a:buAutoNum type="arabicPeriod"/>
            </a:pPr>
            <a:r>
              <a:rPr lang="en-US" dirty="0"/>
              <a:t>Which of them are the most popular/least popular between teenagers?</a:t>
            </a:r>
            <a:endParaRPr lang="ru-RU" dirty="0"/>
          </a:p>
          <a:p>
            <a:pPr marL="342900" indent="-342900">
              <a:buAutoNum type="arabicPeriod"/>
            </a:pPr>
            <a:r>
              <a:rPr lang="en-US" dirty="0"/>
              <a:t>How many teenagers do online shopping regularly? Do you like to shop online? Why/why not?</a:t>
            </a:r>
          </a:p>
          <a:p>
            <a:pPr marL="342900" indent="-342900">
              <a:buAutoNum type="arabicPeriod"/>
            </a:pPr>
            <a:r>
              <a:rPr lang="en-US" dirty="0"/>
              <a:t>Do you take part in family budget calculation? What part of family budget do your parents spend on your expenses? </a:t>
            </a:r>
          </a:p>
          <a:p>
            <a:r>
              <a:rPr lang="en-US" dirty="0"/>
              <a:t>6. Have you ever paid bills for utilities (</a:t>
            </a:r>
            <a:r>
              <a:rPr lang="ru-RU" dirty="0"/>
              <a:t>коммунальные услуги</a:t>
            </a:r>
            <a:r>
              <a:rPr lang="en-US" dirty="0"/>
              <a:t>)?</a:t>
            </a:r>
          </a:p>
          <a:p>
            <a:endParaRPr lang="en-US" dirty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8654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6000"/>
                <a:lumOff val="74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4B04D76D-90FF-466D-80CE-3E8FA2DE2025}"/>
              </a:ext>
            </a:extLst>
          </p:cNvPr>
          <p:cNvSpPr/>
          <p:nvPr/>
        </p:nvSpPr>
        <p:spPr>
          <a:xfrm>
            <a:off x="2636687" y="0"/>
            <a:ext cx="803119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Sources of Money</a:t>
            </a:r>
            <a:r>
              <a:rPr lang="ru-RU" sz="3600" dirty="0"/>
              <a:t> </a:t>
            </a:r>
            <a:r>
              <a:rPr lang="en-US" sz="3600" dirty="0"/>
              <a:t>for Teenagers </a:t>
            </a:r>
            <a:endParaRPr lang="ru-RU" sz="3600" dirty="0"/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FF45821D-B38C-4733-A9DD-C38ADCA5A2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8062710"/>
              </p:ext>
            </p:extLst>
          </p:nvPr>
        </p:nvGraphicFramePr>
        <p:xfrm>
          <a:off x="693019" y="1116803"/>
          <a:ext cx="9413508" cy="5457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1068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A28CBD3-089A-493F-B2A8-CAFEED75EA01}"/>
              </a:ext>
            </a:extLst>
          </p:cNvPr>
          <p:cNvSpPr/>
          <p:nvPr/>
        </p:nvSpPr>
        <p:spPr>
          <a:xfrm>
            <a:off x="983411" y="120770"/>
            <a:ext cx="1027406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tx2">
                    <a:lumMod val="75000"/>
                    <a:lumOff val="25000"/>
                  </a:schemeClr>
                </a:solidFill>
                <a:latin typeface="-apple-system"/>
              </a:rPr>
              <a:t>Составьте предложения с использованием числовых данных из диаграммы</a:t>
            </a:r>
            <a:r>
              <a:rPr lang="en-US" sz="2800" dirty="0">
                <a:solidFill>
                  <a:schemeClr val="tx2">
                    <a:lumMod val="75000"/>
                    <a:lumOff val="25000"/>
                  </a:schemeClr>
                </a:solidFill>
                <a:latin typeface="-apple-system"/>
              </a:rPr>
              <a:t> “Sources of Money for Teenagers”</a:t>
            </a:r>
            <a:r>
              <a:rPr lang="ru-RU" sz="2800" dirty="0">
                <a:solidFill>
                  <a:schemeClr val="tx2">
                    <a:lumMod val="75000"/>
                    <a:lumOff val="25000"/>
                  </a:schemeClr>
                </a:solidFill>
                <a:latin typeface="-apple-system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solidFill>
                <a:srgbClr val="000000"/>
              </a:solidFill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apple-system"/>
              </a:rPr>
              <a:t>The difference between the number of the teenagers in Russia who do / are / have… and foreign teenagers who do / are /have … is only </a:t>
            </a:r>
            <a:r>
              <a:rPr lang="ru-RU" sz="2000" dirty="0">
                <a:solidFill>
                  <a:srgbClr val="000000"/>
                </a:solidFill>
                <a:latin typeface="-apple-system"/>
              </a:rPr>
              <a:t>(</a:t>
            </a:r>
            <a:r>
              <a:rPr lang="en-US" sz="2000" dirty="0">
                <a:solidFill>
                  <a:srgbClr val="000000"/>
                </a:solidFill>
                <a:latin typeface="-apple-system"/>
              </a:rPr>
              <a:t>…%</a:t>
            </a:r>
            <a:r>
              <a:rPr lang="ru-RU" sz="2000" dirty="0">
                <a:solidFill>
                  <a:srgbClr val="000000"/>
                </a:solidFill>
                <a:latin typeface="-apple-system"/>
              </a:rPr>
              <a:t>)</a:t>
            </a:r>
            <a:r>
              <a:rPr lang="en-US" sz="2000" dirty="0">
                <a:solidFill>
                  <a:srgbClr val="000000"/>
                </a:solidFill>
                <a:latin typeface="-apple-system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000000"/>
              </a:solidFill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apple-system"/>
              </a:rPr>
              <a:t>There are nearly as many Russian teenagers who have … as foreign teenagers who have … 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apple-system"/>
              </a:rPr>
              <a:t>Compared to only (…%) of the students who do / are /have… .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000000"/>
              </a:solidFill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apple-system"/>
              </a:rPr>
              <a:t>There are not many teenagers in Russia who do / are / have … compared to the number of teenagers abroad.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apple-system"/>
              </a:rPr>
              <a:t>Russian teenagers</a:t>
            </a:r>
            <a:r>
              <a:rPr lang="ru-RU" sz="2000" dirty="0">
                <a:solidFill>
                  <a:srgbClr val="000000"/>
                </a:solidFill>
                <a:latin typeface="-apple-system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-apple-system"/>
              </a:rPr>
              <a:t> like foreign teenagers …. .</a:t>
            </a:r>
          </a:p>
          <a:p>
            <a:endParaRPr lang="ru-RU" sz="2000" dirty="0">
              <a:solidFill>
                <a:srgbClr val="000000"/>
              </a:solidFill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-apple-system"/>
              </a:rPr>
              <a:t>The number of the teens in Russia who  … is almost the same in comparison to the number of the teens in OECD countries who  …</a:t>
            </a:r>
            <a:r>
              <a:rPr lang="ru-RU" sz="2000" dirty="0">
                <a:solidFill>
                  <a:srgbClr val="000000"/>
                </a:solidFill>
                <a:latin typeface="-apple-system"/>
              </a:rPr>
              <a:t> .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9EB92DC5-42E6-4261-BFE2-F4726ACB39BC}"/>
              </a:ext>
            </a:extLst>
          </p:cNvPr>
          <p:cNvSpPr/>
          <p:nvPr/>
        </p:nvSpPr>
        <p:spPr>
          <a:xfrm>
            <a:off x="1087653" y="202130"/>
            <a:ext cx="1027406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>
                <a:solidFill>
                  <a:schemeClr val="bg1"/>
                </a:solidFill>
                <a:latin typeface="-apple-system"/>
              </a:rPr>
              <a:t>Составьте предложения с использованием числовых данных из диаграммы</a:t>
            </a:r>
            <a:r>
              <a:rPr lang="en-US" sz="2800" dirty="0">
                <a:solidFill>
                  <a:schemeClr val="bg1"/>
                </a:solidFill>
                <a:latin typeface="-apple-system"/>
              </a:rPr>
              <a:t> “Sources of Money for Teenagers”</a:t>
            </a:r>
            <a:r>
              <a:rPr lang="ru-RU" sz="2800" dirty="0">
                <a:solidFill>
                  <a:schemeClr val="bg1"/>
                </a:solidFill>
                <a:latin typeface="-apple-system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187027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6000"/>
                <a:lumOff val="74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1639C7B8-C4F5-4463-9953-82231FC007FB}"/>
              </a:ext>
            </a:extLst>
          </p:cNvPr>
          <p:cNvSpPr/>
          <p:nvPr/>
        </p:nvSpPr>
        <p:spPr>
          <a:xfrm>
            <a:off x="2974207" y="0"/>
            <a:ext cx="760395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Making a purchase decision</a:t>
            </a:r>
            <a:endParaRPr lang="ru-RU" sz="4000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B9450A6D-345F-4D23-9749-ACDEB72C03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7109639"/>
              </p:ext>
            </p:extLst>
          </p:nvPr>
        </p:nvGraphicFramePr>
        <p:xfrm>
          <a:off x="2117558" y="1049154"/>
          <a:ext cx="8042442" cy="5089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0492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6000"/>
                <a:lumOff val="74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7207FB27-8F26-491B-B642-76A2744F7300}"/>
              </a:ext>
            </a:extLst>
          </p:cNvPr>
          <p:cNvSpPr/>
          <p:nvPr/>
        </p:nvSpPr>
        <p:spPr>
          <a:xfrm>
            <a:off x="2725948" y="0"/>
            <a:ext cx="8265288" cy="5028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Usage of bank cards and other bank products by Russian teenagers</a:t>
            </a:r>
            <a:endParaRPr lang="ru-RU" sz="2000" dirty="0"/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E0F911B3-DABF-4E41-9577-F5B431C7BC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0297552"/>
              </p:ext>
            </p:extLst>
          </p:nvPr>
        </p:nvGraphicFramePr>
        <p:xfrm>
          <a:off x="1371464" y="2233060"/>
          <a:ext cx="3128210" cy="3770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Диаграмма 16">
            <a:extLst>
              <a:ext uri="{FF2B5EF4-FFF2-40B4-BE49-F238E27FC236}">
                <a16:creationId xmlns:a16="http://schemas.microsoft.com/office/drawing/2014/main" id="{63A60684-BFF3-4249-943E-0203E9D17E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6331758"/>
              </p:ext>
            </p:extLst>
          </p:nvPr>
        </p:nvGraphicFramePr>
        <p:xfrm>
          <a:off x="4745255" y="2300438"/>
          <a:ext cx="3734601" cy="3407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Диаграмма 19">
            <a:extLst>
              <a:ext uri="{FF2B5EF4-FFF2-40B4-BE49-F238E27FC236}">
                <a16:creationId xmlns:a16="http://schemas.microsoft.com/office/drawing/2014/main" id="{B65EF07B-A71E-428E-BA30-20DED2493C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9216061"/>
              </p:ext>
            </p:extLst>
          </p:nvPr>
        </p:nvGraphicFramePr>
        <p:xfrm>
          <a:off x="8479856" y="2300438"/>
          <a:ext cx="3484347" cy="4331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48E2C79-B02B-47CA-A654-02DC1A254B75}"/>
              </a:ext>
            </a:extLst>
          </p:cNvPr>
          <p:cNvSpPr txBox="1"/>
          <p:nvPr/>
        </p:nvSpPr>
        <p:spPr>
          <a:xfrm>
            <a:off x="1097280" y="541333"/>
            <a:ext cx="106777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/>
              <a:t>How many Russian teenagers have a bank account? What kinds of bank accounts do you know?</a:t>
            </a:r>
          </a:p>
          <a:p>
            <a:pPr marL="342900" indent="-342900">
              <a:buAutoNum type="arabicPeriod"/>
            </a:pPr>
            <a:r>
              <a:rPr lang="en-US" sz="1600" dirty="0"/>
              <a:t>Is the number of teenagers who have a bank card bigger than those who don`t have such a card?</a:t>
            </a:r>
          </a:p>
          <a:p>
            <a:pPr marL="342900" indent="-342900">
              <a:buAutoNum type="arabicPeriod"/>
            </a:pPr>
            <a:r>
              <a:rPr lang="en-US" sz="1600" dirty="0"/>
              <a:t>How many teens in Russia have a bank mobile application? Do you have a bank mobile application? What purpose do you use it for?</a:t>
            </a:r>
          </a:p>
          <a:p>
            <a:pPr marL="342900" indent="-342900">
              <a:buAutoNum type="arabicPeriod"/>
            </a:pPr>
            <a:r>
              <a:rPr lang="en-US" sz="1600" dirty="0"/>
              <a:t>How many Russian teens have never heard about a bank account?</a:t>
            </a:r>
          </a:p>
          <a:p>
            <a:pPr marL="342900" indent="-342900">
              <a:buAutoNum type="arabicPeriod"/>
            </a:pPr>
            <a:r>
              <a:rPr lang="en-US" sz="1600" dirty="0"/>
              <a:t>What is more convenient for you, to pay by bank card or to pay in cash?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153933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6000"/>
                <a:lumOff val="74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89829D36-D43E-4B07-A8F0-946F435F41D5}"/>
              </a:ext>
            </a:extLst>
          </p:cNvPr>
          <p:cNvSpPr/>
          <p:nvPr/>
        </p:nvSpPr>
        <p:spPr>
          <a:xfrm>
            <a:off x="2300438" y="60385"/>
            <a:ext cx="8489482" cy="731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Sources of Financial Information</a:t>
            </a:r>
            <a:endParaRPr lang="ru-RU" sz="3200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551C1C65-3CE6-4EEF-B4E6-1968BA28A4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0799247"/>
              </p:ext>
            </p:extLst>
          </p:nvPr>
        </p:nvGraphicFramePr>
        <p:xfrm>
          <a:off x="1763562" y="731520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9893352"/>
      </p:ext>
    </p:extLst>
  </p:cSld>
  <p:clrMapOvr>
    <a:masterClrMapping/>
  </p:clrMapOvr>
</p:sld>
</file>

<file path=ppt/theme/theme1.xml><?xml version="1.0" encoding="utf-8"?>
<a:theme xmlns:a="http://schemas.openxmlformats.org/drawingml/2006/main" name="Обрезка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2800</TotalTime>
  <Words>834</Words>
  <Application>Microsoft Office PowerPoint</Application>
  <PresentationFormat>Широкоэкранный</PresentationFormat>
  <Paragraphs>114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-apple-system</vt:lpstr>
      <vt:lpstr>Arial</vt:lpstr>
      <vt:lpstr>Bahnschrift Light</vt:lpstr>
      <vt:lpstr>Franklin Gothic Book</vt:lpstr>
      <vt:lpstr>Обрезка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pc_user</dc:creator>
  <cp:lastModifiedBy>pc_user</cp:lastModifiedBy>
  <cp:revision>110</cp:revision>
  <dcterms:created xsi:type="dcterms:W3CDTF">2022-11-24T08:05:02Z</dcterms:created>
  <dcterms:modified xsi:type="dcterms:W3CDTF">2023-06-16T12:04:13Z</dcterms:modified>
</cp:coreProperties>
</file>