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3" r:id="rId3"/>
    <p:sldId id="280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81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5/6/2026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360.yandex.ru/i/j5gDSVFvpIm-jA" TargetMode="External"/><Relationship Id="rId7" Type="http://schemas.openxmlformats.org/officeDocument/2006/relationships/hyperlink" Target="https://disk.360.yandex.ru/i/z7Zs-LRkWDh1NA" TargetMode="External"/><Relationship Id="rId2" Type="http://schemas.openxmlformats.org/officeDocument/2006/relationships/hyperlink" Target="https://disk.360.yandex.ru/i/ndAeCXyrwhfO3w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isk.360.yandex.ru/i/33erRazvBOv4qA" TargetMode="External"/><Relationship Id="rId5" Type="http://schemas.openxmlformats.org/officeDocument/2006/relationships/hyperlink" Target="https://disk.360.yandex.ru/i/Ta2URhBj3NLs_A" TargetMode="External"/><Relationship Id="rId4" Type="http://schemas.openxmlformats.org/officeDocument/2006/relationships/hyperlink" Target="https://disk.360.yandex.ru/i/pNlPEuPsbou2mQ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A46126-0EF0-46E9-A544-B17AFBB5EF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302" y="1276710"/>
            <a:ext cx="9497684" cy="2998413"/>
          </a:xfrm>
        </p:spPr>
        <p:txBody>
          <a:bodyPr/>
          <a:lstStyle/>
          <a:p>
            <a:pPr algn="ctr"/>
            <a:br>
              <a:rPr lang="ru-RU" sz="2800" dirty="0">
                <a:solidFill>
                  <a:schemeClr val="tx2"/>
                </a:solidFill>
              </a:rPr>
            </a:br>
            <a:br>
              <a:rPr lang="ru-RU" sz="2800" dirty="0">
                <a:solidFill>
                  <a:schemeClr val="tx2"/>
                </a:solidFill>
              </a:rPr>
            </a:br>
            <a:r>
              <a:rPr lang="ru-RU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«Использование материалов журнала </a:t>
            </a:r>
            <a:r>
              <a:rPr 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Spotlight </a:t>
            </a:r>
            <a:br>
              <a:rPr lang="ru-RU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источника страноведческой информации </a:t>
            </a:r>
            <a:br>
              <a:rPr lang="ru-RU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странах изучаемого (английского) языка»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1899417-39F5-4C91-BE93-0B450D99D9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6396" y="1794295"/>
            <a:ext cx="7766936" cy="819509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tx2"/>
                </a:solidFill>
              </a:rPr>
              <a:t>Методические рекомендации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875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079B9E-793A-4246-A071-D3DC9E145E2B}"/>
              </a:ext>
            </a:extLst>
          </p:cNvPr>
          <p:cNvSpPr txBox="1"/>
          <p:nvPr/>
        </p:nvSpPr>
        <p:spPr>
          <a:xfrm>
            <a:off x="1578634" y="0"/>
            <a:ext cx="9773729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МАТЕРИАЛЫ ЖУРНАЛА </a:t>
            </a: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SPOTLIGHT</a:t>
            </a:r>
            <a:r>
              <a:rPr lang="en-US" dirty="0"/>
              <a:t> </a:t>
            </a:r>
            <a:r>
              <a:rPr lang="ru-RU" dirty="0"/>
              <a:t>ДЛЯ РАЗВИТИЯ СОЦИОКУЛЬТУРНОЙ КОМПЕТЕНЦИИ </a:t>
            </a:r>
            <a:endParaRPr lang="en-US" dirty="0"/>
          </a:p>
          <a:p>
            <a:pPr algn="ctr"/>
            <a:r>
              <a:rPr lang="ru-RU" dirty="0"/>
              <a:t>ПО ТЕМЕ «СТРАНА/СТРАНЫ ИЗУЧАЕМОГО ЯЗЫКА»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D182F-93C5-44B8-841F-02CA4172E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92" y="639851"/>
            <a:ext cx="4641011" cy="62181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728543-44C2-490F-897D-A50F4BE50495}"/>
              </a:ext>
            </a:extLst>
          </p:cNvPr>
          <p:cNvSpPr txBox="1"/>
          <p:nvPr/>
        </p:nvSpPr>
        <p:spPr>
          <a:xfrm>
            <a:off x="4899804" y="733245"/>
            <a:ext cx="49343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Spotlight </a:t>
            </a:r>
            <a:r>
              <a:rPr lang="ru-RU" dirty="0">
                <a:solidFill>
                  <a:srgbClr val="C00000"/>
                </a:solidFill>
              </a:rPr>
              <a:t>№</a:t>
            </a:r>
            <a:r>
              <a:rPr lang="en-US" dirty="0">
                <a:solidFill>
                  <a:srgbClr val="C00000"/>
                </a:solidFill>
              </a:rPr>
              <a:t>10</a:t>
            </a:r>
            <a:r>
              <a:rPr lang="ru-RU" dirty="0">
                <a:solidFill>
                  <a:srgbClr val="C00000"/>
                </a:solidFill>
              </a:rPr>
              <a:t> 2023 год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ru-RU" dirty="0">
                <a:solidFill>
                  <a:srgbClr val="C00000"/>
                </a:solidFill>
              </a:rPr>
              <a:t>стр.35</a:t>
            </a:r>
          </a:p>
          <a:p>
            <a:endParaRPr lang="ru-RU" dirty="0">
              <a:solidFill>
                <a:srgbClr val="C0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/>
              <a:t>Отработка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Past Simple Tense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/>
              <a:t>в небольших информационных текстах об истории США;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/>
              <a:t>Знакомство обучающихся с историческими фактами, касающимися проведения Гражданской войны, заселении территории страны, фактами биографии некоторых исторических деятелей.  </a:t>
            </a:r>
          </a:p>
        </p:txBody>
      </p:sp>
    </p:spTree>
    <p:extLst>
      <p:ext uri="{BB962C8B-B14F-4D97-AF65-F5344CB8AC3E}">
        <p14:creationId xmlns:p14="http://schemas.microsoft.com/office/powerpoint/2010/main" val="2551143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079B9E-793A-4246-A071-D3DC9E145E2B}"/>
              </a:ext>
            </a:extLst>
          </p:cNvPr>
          <p:cNvSpPr txBox="1"/>
          <p:nvPr/>
        </p:nvSpPr>
        <p:spPr>
          <a:xfrm>
            <a:off x="1578634" y="0"/>
            <a:ext cx="9773729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МАТЕРИАЛЫ ЖУРНАЛА </a:t>
            </a: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SPOTLIGHT</a:t>
            </a:r>
            <a:r>
              <a:rPr lang="en-US" dirty="0"/>
              <a:t> </a:t>
            </a:r>
            <a:r>
              <a:rPr lang="ru-RU" dirty="0"/>
              <a:t>ДЛЯ РАЗВИТИЯ СОЦИОКУЛЬТУРНОЙ КОМПЕТЕНЦИИ </a:t>
            </a:r>
            <a:endParaRPr lang="en-US" dirty="0"/>
          </a:p>
          <a:p>
            <a:pPr algn="ctr"/>
            <a:r>
              <a:rPr lang="ru-RU" dirty="0"/>
              <a:t>ПО ТЕМЕ «СТРАНА/СТРАНЫ ИЗУЧАЕМОГО ЯЗЫКА»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728543-44C2-490F-897D-A50F4BE50495}"/>
              </a:ext>
            </a:extLst>
          </p:cNvPr>
          <p:cNvSpPr txBox="1"/>
          <p:nvPr/>
        </p:nvSpPr>
        <p:spPr>
          <a:xfrm>
            <a:off x="4899803" y="733245"/>
            <a:ext cx="52793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C00000"/>
                </a:solidFill>
              </a:rPr>
              <a:t>Spotlight </a:t>
            </a:r>
            <a:r>
              <a:rPr lang="ru-RU" dirty="0">
                <a:solidFill>
                  <a:srgbClr val="C00000"/>
                </a:solidFill>
              </a:rPr>
              <a:t>№9 2023 год, стр. 7</a:t>
            </a:r>
          </a:p>
          <a:p>
            <a:pPr algn="just"/>
            <a:endParaRPr lang="ru-RU" dirty="0">
              <a:solidFill>
                <a:srgbClr val="C0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/>
              <a:t>Отработка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Present Simple Tense, </a:t>
            </a:r>
            <a:r>
              <a:rPr lang="ru-RU" dirty="0"/>
              <a:t>названия достопримечательностей Лондона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/>
              <a:t>Исторические факты, связанные со строительством Биг Бена и его функционированием в наши дни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1A4E02-9487-433C-B75C-BD1DC79E3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56" y="706717"/>
            <a:ext cx="4884059" cy="615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24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079B9E-793A-4246-A071-D3DC9E145E2B}"/>
              </a:ext>
            </a:extLst>
          </p:cNvPr>
          <p:cNvSpPr txBox="1"/>
          <p:nvPr/>
        </p:nvSpPr>
        <p:spPr>
          <a:xfrm>
            <a:off x="5615796" y="0"/>
            <a:ext cx="6317412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МАТЕРИАЛЫ ЖУРНАЛА </a:t>
            </a: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SPOTLIGHT</a:t>
            </a:r>
            <a:r>
              <a:rPr lang="en-US" dirty="0"/>
              <a:t> </a:t>
            </a:r>
            <a:r>
              <a:rPr lang="ru-RU" dirty="0"/>
              <a:t>ДЛЯ РАЗВИТИЯ СОЦИОКУЛЬТУРНОЙ КОМПЕТЕНЦИИ </a:t>
            </a:r>
            <a:endParaRPr lang="en-US" dirty="0"/>
          </a:p>
          <a:p>
            <a:pPr algn="ctr"/>
            <a:r>
              <a:rPr lang="ru-RU" dirty="0"/>
              <a:t>ПО ТЕМЕ «СТРАНА/СТРАНЫ ИЗУЧАЕМОГО ЯЗЫКА»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728543-44C2-490F-897D-A50F4BE50495}"/>
              </a:ext>
            </a:extLst>
          </p:cNvPr>
          <p:cNvSpPr txBox="1"/>
          <p:nvPr/>
        </p:nvSpPr>
        <p:spPr>
          <a:xfrm>
            <a:off x="5840083" y="1423358"/>
            <a:ext cx="46410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Spotlight </a:t>
            </a:r>
            <a:r>
              <a:rPr lang="ru-RU" dirty="0">
                <a:solidFill>
                  <a:srgbClr val="C00000"/>
                </a:solidFill>
              </a:rPr>
              <a:t>№1 2025 год, стр. 39</a:t>
            </a:r>
          </a:p>
          <a:p>
            <a:endParaRPr lang="ru-RU" dirty="0">
              <a:solidFill>
                <a:srgbClr val="C0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/>
              <a:t>Знакомство с историей создания персонажа Санта Клаус;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/>
              <a:t>Знакомство с традициями празднования Рождества в США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CDFB9E-B648-433C-853F-07C52B7C7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43" y="177734"/>
            <a:ext cx="5169616" cy="668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74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079B9E-793A-4246-A071-D3DC9E145E2B}"/>
              </a:ext>
            </a:extLst>
          </p:cNvPr>
          <p:cNvSpPr txBox="1"/>
          <p:nvPr/>
        </p:nvSpPr>
        <p:spPr>
          <a:xfrm>
            <a:off x="5855210" y="0"/>
            <a:ext cx="6317412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МАТЕРИАЛЫ ЖУРНАЛА </a:t>
            </a: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SPOTLIGHT</a:t>
            </a:r>
            <a:r>
              <a:rPr lang="en-US" dirty="0"/>
              <a:t> </a:t>
            </a:r>
            <a:r>
              <a:rPr lang="ru-RU" dirty="0"/>
              <a:t>ДЛЯ РАЗВИТИЯ СОЦИОКУЛЬТУРНОЙ КОМПЕТЕНЦИИ </a:t>
            </a:r>
            <a:endParaRPr lang="en-US" dirty="0"/>
          </a:p>
          <a:p>
            <a:pPr algn="ctr"/>
            <a:r>
              <a:rPr lang="ru-RU" dirty="0"/>
              <a:t>ПО ТЕМЕ «СТРАНА/СТРАНЫ ИЗУЧАЕМОГО ЯЗЫКА»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728543-44C2-490F-897D-A50F4BE50495}"/>
              </a:ext>
            </a:extLst>
          </p:cNvPr>
          <p:cNvSpPr txBox="1"/>
          <p:nvPr/>
        </p:nvSpPr>
        <p:spPr>
          <a:xfrm>
            <a:off x="6288657" y="1552754"/>
            <a:ext cx="49084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C00000"/>
                </a:solidFill>
              </a:rPr>
              <a:t>Spotlight </a:t>
            </a:r>
            <a:r>
              <a:rPr lang="ru-RU" dirty="0">
                <a:solidFill>
                  <a:srgbClr val="C00000"/>
                </a:solidFill>
              </a:rPr>
              <a:t>№9 2024 год, стр.9</a:t>
            </a:r>
          </a:p>
          <a:p>
            <a:pPr algn="just"/>
            <a:endParaRPr lang="ru-RU" dirty="0">
              <a:solidFill>
                <a:srgbClr val="C0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/>
              <a:t>Статистические данные о снижении численности населения в большинстве американских городов, причины снижения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25FC34-74A3-48E3-96A5-79218BE07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6" y="587086"/>
            <a:ext cx="5688433" cy="56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31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079B9E-793A-4246-A071-D3DC9E145E2B}"/>
              </a:ext>
            </a:extLst>
          </p:cNvPr>
          <p:cNvSpPr txBox="1"/>
          <p:nvPr/>
        </p:nvSpPr>
        <p:spPr>
          <a:xfrm>
            <a:off x="5615796" y="0"/>
            <a:ext cx="6317412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МАТЕРИАЛЫ ЖУРНАЛА </a:t>
            </a: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SPOTLIGHT</a:t>
            </a:r>
            <a:r>
              <a:rPr lang="en-US" dirty="0"/>
              <a:t> </a:t>
            </a:r>
            <a:r>
              <a:rPr lang="ru-RU" dirty="0"/>
              <a:t>ДЛЯ РАЗВИТИЯ СОЦИОКУЛЬТУРНОЙ КОМПЕТЕНЦИИ </a:t>
            </a:r>
            <a:endParaRPr lang="en-US" dirty="0"/>
          </a:p>
          <a:p>
            <a:pPr algn="ctr"/>
            <a:r>
              <a:rPr lang="ru-RU" dirty="0"/>
              <a:t>ПО ТЕМЕ «СТРАНА/СТРАНЫ ИЗУЧАЕМОГО ЯЗЫКА»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728543-44C2-490F-897D-A50F4BE50495}"/>
              </a:ext>
            </a:extLst>
          </p:cNvPr>
          <p:cNvSpPr txBox="1"/>
          <p:nvPr/>
        </p:nvSpPr>
        <p:spPr>
          <a:xfrm>
            <a:off x="5615796" y="1466490"/>
            <a:ext cx="53483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Spotlight </a:t>
            </a:r>
            <a:r>
              <a:rPr lang="ru-RU" dirty="0">
                <a:solidFill>
                  <a:srgbClr val="C00000"/>
                </a:solidFill>
              </a:rPr>
              <a:t>№9 2024 год, стр.9</a:t>
            </a:r>
          </a:p>
          <a:p>
            <a:endParaRPr lang="ru-RU" dirty="0">
              <a:solidFill>
                <a:srgbClr val="C0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/>
              <a:t>Знакомство с историей праздника «День благодарения», традиционными национальными блюдами, статистика о количестве вегетарианцев в стране, их предпочтениях на «День благодарения»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43081D-D28A-4BFE-8DE1-E9FFF5A3F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92" y="0"/>
            <a:ext cx="4867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2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079B9E-793A-4246-A071-D3DC9E145E2B}"/>
              </a:ext>
            </a:extLst>
          </p:cNvPr>
          <p:cNvSpPr txBox="1"/>
          <p:nvPr/>
        </p:nvSpPr>
        <p:spPr>
          <a:xfrm>
            <a:off x="4192437" y="0"/>
            <a:ext cx="6317412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МАТЕРИАЛЫ ЖУРНАЛА </a:t>
            </a: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SPOTLIGHT</a:t>
            </a:r>
            <a:r>
              <a:rPr lang="en-US" dirty="0"/>
              <a:t> </a:t>
            </a:r>
            <a:r>
              <a:rPr lang="ru-RU" dirty="0"/>
              <a:t>ДЛЯ РАЗВИТИЯ СОЦИОКУЛЬТУРНОЙ КОМПЕТЕНЦИИ </a:t>
            </a:r>
            <a:endParaRPr lang="en-US" dirty="0"/>
          </a:p>
          <a:p>
            <a:pPr algn="ctr"/>
            <a:r>
              <a:rPr lang="ru-RU" dirty="0"/>
              <a:t>ПО ТЕМЕ «СТРАНА/СТРАНЫ ИЗУЧАЕМОГО ЯЗЫКА»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728543-44C2-490F-897D-A50F4BE50495}"/>
              </a:ext>
            </a:extLst>
          </p:cNvPr>
          <p:cNvSpPr txBox="1"/>
          <p:nvPr/>
        </p:nvSpPr>
        <p:spPr>
          <a:xfrm>
            <a:off x="4106174" y="1466490"/>
            <a:ext cx="79794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Spotlight </a:t>
            </a:r>
            <a:r>
              <a:rPr lang="ru-RU" dirty="0">
                <a:solidFill>
                  <a:srgbClr val="C00000"/>
                </a:solidFill>
              </a:rPr>
              <a:t>№9 2024 год, стр.10</a:t>
            </a:r>
          </a:p>
          <a:p>
            <a:endParaRPr lang="ru-RU" dirty="0">
              <a:solidFill>
                <a:srgbClr val="C00000"/>
              </a:solidFill>
            </a:endParaRPr>
          </a:p>
          <a:p>
            <a:r>
              <a:rPr lang="ru-RU" dirty="0"/>
              <a:t>Текст </a:t>
            </a:r>
            <a:r>
              <a:rPr lang="en-US" dirty="0"/>
              <a:t>“</a:t>
            </a:r>
            <a:r>
              <a:rPr lang="en-US" dirty="0">
                <a:solidFill>
                  <a:schemeClr val="accent2"/>
                </a:solidFill>
              </a:rPr>
              <a:t>Did you follow the UK elections</a:t>
            </a:r>
            <a:r>
              <a:rPr lang="ru-RU" dirty="0"/>
              <a:t>?</a:t>
            </a:r>
            <a:r>
              <a:rPr lang="en-US" dirty="0"/>
              <a:t>”</a:t>
            </a:r>
            <a:endParaRPr lang="ru-RU" dirty="0"/>
          </a:p>
          <a:p>
            <a:endParaRPr lang="ru-RU" dirty="0"/>
          </a:p>
          <a:p>
            <a:r>
              <a:rPr lang="ru-RU" dirty="0"/>
              <a:t>Ответы на 3 вопроса:</a:t>
            </a:r>
          </a:p>
          <a:p>
            <a:pPr marL="342900" indent="-342900">
              <a:buAutoNum type="arabicParenR"/>
            </a:pPr>
            <a:r>
              <a:rPr lang="ru-RU" dirty="0"/>
              <a:t>Почему вторник был исторически выбран как день проведения выборов в парламент страны? </a:t>
            </a:r>
          </a:p>
          <a:p>
            <a:pPr marL="342900" indent="-342900">
              <a:buAutoNum type="arabicParenR"/>
            </a:pPr>
            <a:r>
              <a:rPr lang="ru-RU" dirty="0"/>
              <a:t>Как скоро бывший премьер-министр страны должен покинуть свою официальную квартиру на </a:t>
            </a:r>
            <a:r>
              <a:rPr lang="ru-RU" dirty="0" err="1"/>
              <a:t>Даунинг</a:t>
            </a:r>
            <a:r>
              <a:rPr lang="ru-RU" dirty="0"/>
              <a:t> стрит,10?</a:t>
            </a:r>
          </a:p>
          <a:p>
            <a:pPr marL="342900" indent="-342900">
              <a:buAutoNum type="arabicParenR"/>
            </a:pPr>
            <a:r>
              <a:rPr lang="ru-RU" dirty="0"/>
              <a:t>Кто был первым премьер-министром Великобритании?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E91F27-48ED-436D-A990-CE451B8E1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137" y="0"/>
            <a:ext cx="2825228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0401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079B9E-793A-4246-A071-D3DC9E145E2B}"/>
              </a:ext>
            </a:extLst>
          </p:cNvPr>
          <p:cNvSpPr txBox="1"/>
          <p:nvPr/>
        </p:nvSpPr>
        <p:spPr>
          <a:xfrm>
            <a:off x="4977441" y="0"/>
            <a:ext cx="6927012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МАТЕРИАЛЫ ЖУРНАЛА </a:t>
            </a: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SPOTLIGHT</a:t>
            </a:r>
            <a:r>
              <a:rPr lang="en-US" dirty="0"/>
              <a:t> </a:t>
            </a:r>
            <a:r>
              <a:rPr lang="ru-RU" dirty="0"/>
              <a:t>ДЛЯ РАЗВИТИЯ СОЦИОКУЛЬТУРНОЙ КОМПЕТЕНЦИИ </a:t>
            </a:r>
            <a:endParaRPr lang="en-US" dirty="0"/>
          </a:p>
          <a:p>
            <a:pPr algn="ctr"/>
            <a:r>
              <a:rPr lang="ru-RU" dirty="0"/>
              <a:t>ПО ТЕМЕ «СТРАНА/СТРАНЫ ИЗУЧАЕМОГО ЯЗЫКА»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728543-44C2-490F-897D-A50F4BE50495}"/>
              </a:ext>
            </a:extLst>
          </p:cNvPr>
          <p:cNvSpPr txBox="1"/>
          <p:nvPr/>
        </p:nvSpPr>
        <p:spPr>
          <a:xfrm>
            <a:off x="5083834" y="1466490"/>
            <a:ext cx="569055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Spotlight </a:t>
            </a:r>
            <a:r>
              <a:rPr lang="ru-RU" dirty="0">
                <a:solidFill>
                  <a:srgbClr val="C00000"/>
                </a:solidFill>
              </a:rPr>
              <a:t>№9 2024 год, стр.19</a:t>
            </a:r>
          </a:p>
          <a:p>
            <a:endParaRPr lang="ru-RU" dirty="0">
              <a:solidFill>
                <a:srgbClr val="C00000"/>
              </a:solidFill>
            </a:endParaRPr>
          </a:p>
          <a:p>
            <a:r>
              <a:rPr lang="ru-RU" dirty="0"/>
              <a:t>Текст содержит информацию:</a:t>
            </a:r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 мероприятия, на которых килт является обязательным элементом одежды для мужчин;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история появления килта как предмета гардероба;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описание внешнего вида килта</a:t>
            </a:r>
          </a:p>
          <a:p>
            <a:endParaRPr lang="ru-RU" dirty="0"/>
          </a:p>
          <a:p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DCB494-7A88-4156-990D-AB217FD0C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638"/>
            <a:ext cx="4179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58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079B9E-793A-4246-A071-D3DC9E145E2B}"/>
              </a:ext>
            </a:extLst>
          </p:cNvPr>
          <p:cNvSpPr txBox="1"/>
          <p:nvPr/>
        </p:nvSpPr>
        <p:spPr>
          <a:xfrm>
            <a:off x="1578634" y="0"/>
            <a:ext cx="9773729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ПРИМЕРЫ ЗАДАНИЙ ПРИ РАБОТЕ С ТЕКСТОМ </a:t>
            </a:r>
            <a:r>
              <a:rPr lang="en-US" dirty="0"/>
              <a:t>“EIGHT FACTS ABOUT U.S.HISTORY”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D182F-93C5-44B8-841F-02CA4172E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9851"/>
            <a:ext cx="4546121" cy="62181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457981-D112-4623-B571-3DB3FD3896FC}"/>
              </a:ext>
            </a:extLst>
          </p:cNvPr>
          <p:cNvSpPr txBox="1"/>
          <p:nvPr/>
        </p:nvSpPr>
        <p:spPr>
          <a:xfrm>
            <a:off x="4546121" y="388081"/>
            <a:ext cx="726344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Task 1. </a:t>
            </a:r>
            <a:r>
              <a:rPr lang="ru-RU" dirty="0"/>
              <a:t>Соотнесите тексты и заголовки к ним</a:t>
            </a:r>
            <a:r>
              <a:rPr lang="en-US" dirty="0"/>
              <a:t>. </a:t>
            </a:r>
            <a:r>
              <a:rPr lang="ru-RU" dirty="0"/>
              <a:t>Один заголовок является лишним:</a:t>
            </a:r>
            <a:endParaRPr lang="en-US" dirty="0"/>
          </a:p>
          <a:p>
            <a:endParaRPr lang="ru-RU" dirty="0"/>
          </a:p>
          <a:p>
            <a:pPr marL="342900" indent="-342900">
              <a:buAutoNum type="arabicPeriod"/>
            </a:pPr>
            <a:r>
              <a:rPr lang="en-US" sz="1400" dirty="0"/>
              <a:t>Words that made history</a:t>
            </a:r>
          </a:p>
          <a:p>
            <a:pPr marL="342900" indent="-342900">
              <a:buAutoNum type="arabicPeriod"/>
            </a:pPr>
            <a:r>
              <a:rPr lang="en-US" sz="1400" dirty="0"/>
              <a:t>Construction of the official residence for American presidents</a:t>
            </a:r>
          </a:p>
          <a:p>
            <a:pPr marL="342900" indent="-342900">
              <a:buAutoNum type="arabicPeriod"/>
            </a:pPr>
            <a:r>
              <a:rPr lang="en-US" sz="1400" dirty="0"/>
              <a:t>Languages and dialects</a:t>
            </a:r>
          </a:p>
          <a:p>
            <a:pPr marL="342900" indent="-342900">
              <a:buAutoNum type="arabicPeriod"/>
            </a:pPr>
            <a:r>
              <a:rPr lang="en-US" sz="1400" dirty="0"/>
              <a:t>Participants and victims of the cruel war</a:t>
            </a:r>
          </a:p>
          <a:p>
            <a:pPr marL="342900" indent="-342900">
              <a:buAutoNum type="arabicPeriod"/>
            </a:pPr>
            <a:r>
              <a:rPr lang="en-US" sz="1400" dirty="0"/>
              <a:t>First settlers</a:t>
            </a:r>
          </a:p>
          <a:p>
            <a:pPr marL="342900" indent="-342900">
              <a:buAutoNum type="arabicPeriod"/>
            </a:pPr>
            <a:r>
              <a:rPr lang="en-US" sz="1400" dirty="0"/>
              <a:t>Home for people with different political and religious beliefs</a:t>
            </a:r>
          </a:p>
          <a:p>
            <a:pPr marL="342900" indent="-342900">
              <a:buAutoNum type="arabicPeriod"/>
            </a:pPr>
            <a:r>
              <a:rPr lang="en-US" sz="1400" dirty="0"/>
              <a:t>The first permanent settlement</a:t>
            </a:r>
          </a:p>
          <a:p>
            <a:pPr marL="342900" indent="-342900">
              <a:buAutoNum type="arabicPeriod"/>
            </a:pPr>
            <a:r>
              <a:rPr lang="en-US" sz="1400" dirty="0"/>
              <a:t>Across the Atlantic Ocean</a:t>
            </a:r>
            <a:endParaRPr lang="ru-RU" sz="1400" dirty="0"/>
          </a:p>
          <a:p>
            <a:pPr marL="342900" indent="-342900">
              <a:buAutoNum type="arabicPeriod"/>
            </a:pPr>
            <a:r>
              <a:rPr lang="en-US" sz="1400" dirty="0"/>
              <a:t>Both benefits and downsides</a:t>
            </a:r>
            <a:endParaRPr lang="en-US" sz="1600" dirty="0"/>
          </a:p>
          <a:p>
            <a:pPr marL="342900" indent="-342900">
              <a:buAutoNum type="arabicPeriod"/>
            </a:pPr>
            <a:endParaRPr lang="en-US" sz="1600" dirty="0"/>
          </a:p>
          <a:p>
            <a:r>
              <a:rPr lang="en-US" sz="1600" dirty="0"/>
              <a:t>Task 2. </a:t>
            </a:r>
            <a:r>
              <a:rPr lang="ru-RU" sz="1600" dirty="0"/>
              <a:t>Напишите события, связанные со следующими датами:</a:t>
            </a:r>
            <a:endParaRPr lang="en-US" sz="1600" dirty="0"/>
          </a:p>
          <a:p>
            <a:endParaRPr lang="ru-RU" sz="1600" dirty="0"/>
          </a:p>
          <a:p>
            <a:r>
              <a:rPr lang="ru-RU" sz="1600" b="1" dirty="0"/>
              <a:t>Например</a:t>
            </a:r>
            <a:r>
              <a:rPr lang="ru-RU" sz="1600" dirty="0"/>
              <a:t>: 1607 – </a:t>
            </a:r>
            <a:r>
              <a:rPr lang="en-US" sz="1600" dirty="0"/>
              <a:t>foundation of the first colony in North America</a:t>
            </a:r>
          </a:p>
          <a:p>
            <a:r>
              <a:rPr lang="en-US" sz="1400" i="1" dirty="0"/>
              <a:t>May 1927, 1492, 1861, July 1969, 1865</a:t>
            </a:r>
          </a:p>
          <a:p>
            <a:endParaRPr lang="en-US" sz="1400" i="1" dirty="0"/>
          </a:p>
          <a:p>
            <a:r>
              <a:rPr lang="en-US" sz="1600" dirty="0"/>
              <a:t>Task 3.</a:t>
            </a:r>
            <a:r>
              <a:rPr lang="en-US" sz="1400" i="1" dirty="0"/>
              <a:t> </a:t>
            </a:r>
            <a:r>
              <a:rPr lang="ru-RU" sz="1400" i="1" dirty="0"/>
              <a:t>Заполните таблицу, </a:t>
            </a:r>
            <a:r>
              <a:rPr lang="ru-RU" sz="1400" dirty="0"/>
              <a:t>расположив даты и события из задания 2 в хронологическом порядке:</a:t>
            </a:r>
          </a:p>
          <a:p>
            <a:endParaRPr lang="en-US" sz="1400" i="1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7D7E0150-6C84-4A72-B296-DBF1D4B372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8058634"/>
              </p:ext>
            </p:extLst>
          </p:nvPr>
        </p:nvGraphicFramePr>
        <p:xfrm>
          <a:off x="4546120" y="5245503"/>
          <a:ext cx="7645880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2940">
                  <a:extLst>
                    <a:ext uri="{9D8B030D-6E8A-4147-A177-3AD203B41FA5}">
                      <a16:colId xmlns:a16="http://schemas.microsoft.com/office/drawing/2014/main" val="3808365394"/>
                    </a:ext>
                  </a:extLst>
                </a:gridCol>
                <a:gridCol w="3822940">
                  <a:extLst>
                    <a:ext uri="{9D8B030D-6E8A-4147-A177-3AD203B41FA5}">
                      <a16:colId xmlns:a16="http://schemas.microsoft.com/office/drawing/2014/main" val="3327931363"/>
                    </a:ext>
                  </a:extLst>
                </a:gridCol>
              </a:tblGrid>
              <a:tr h="26237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Date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Event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871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35018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8206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079B9E-793A-4246-A071-D3DC9E145E2B}"/>
              </a:ext>
            </a:extLst>
          </p:cNvPr>
          <p:cNvSpPr txBox="1"/>
          <p:nvPr/>
        </p:nvSpPr>
        <p:spPr>
          <a:xfrm>
            <a:off x="1578634" y="0"/>
            <a:ext cx="9773729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ПРИМЕРЫ ЗАДАНИЙ ПРИ РАБОТЕ С ТЕКСТОМ </a:t>
            </a:r>
            <a:r>
              <a:rPr lang="en-US" dirty="0"/>
              <a:t>“EIGHT FACTS ABOUT U.S.HISTORY”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D182F-93C5-44B8-841F-02CA4172E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9851"/>
            <a:ext cx="4546121" cy="62181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457981-D112-4623-B571-3DB3FD3896FC}"/>
              </a:ext>
            </a:extLst>
          </p:cNvPr>
          <p:cNvSpPr txBox="1"/>
          <p:nvPr/>
        </p:nvSpPr>
        <p:spPr>
          <a:xfrm>
            <a:off x="4623759" y="638247"/>
            <a:ext cx="7263440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Task 4. </a:t>
            </a:r>
            <a:r>
              <a:rPr lang="ru-RU" dirty="0"/>
              <a:t>Ответьте на вопросы, используя информацию из текста </a:t>
            </a:r>
          </a:p>
          <a:p>
            <a:r>
              <a:rPr lang="ru-RU" dirty="0"/>
              <a:t>«</a:t>
            </a:r>
            <a:r>
              <a:rPr lang="en-US" dirty="0"/>
              <a:t>Eight facts about U.S. history”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sz="1400" dirty="0"/>
              <a:t>How many immigrants arrived in America by the year 1900?</a:t>
            </a:r>
          </a:p>
          <a:p>
            <a:pPr marL="342900" indent="-342900">
              <a:buAutoNum type="arabicPeriod"/>
            </a:pPr>
            <a:r>
              <a:rPr lang="en-US" sz="1400" dirty="0"/>
              <a:t>Who were the first people landed and settled in North America?</a:t>
            </a:r>
            <a:r>
              <a:rPr lang="en-US" dirty="0"/>
              <a:t> </a:t>
            </a:r>
          </a:p>
          <a:p>
            <a:pPr marL="342900" indent="-342900">
              <a:buAutoNum type="arabicPeriod"/>
            </a:pPr>
            <a:r>
              <a:rPr lang="en-US" sz="1400" dirty="0"/>
              <a:t>Who designed the White House in America?</a:t>
            </a:r>
          </a:p>
          <a:p>
            <a:pPr marL="342900" indent="-342900">
              <a:buAutoNum type="arabicPeriod"/>
            </a:pPr>
            <a:r>
              <a:rPr lang="en-US" sz="1400" dirty="0"/>
              <a:t>Who was the first of American presidents who lived in the White House? </a:t>
            </a:r>
          </a:p>
          <a:p>
            <a:pPr marL="342900" indent="-342900">
              <a:buAutoNum type="arabicPeriod"/>
            </a:pPr>
            <a:r>
              <a:rPr lang="en-US" sz="1400" dirty="0"/>
              <a:t>How long did the Civil War in America last?</a:t>
            </a:r>
          </a:p>
          <a:p>
            <a:pPr marL="342900" indent="-342900">
              <a:buAutoNum type="arabicPeriod"/>
            </a:pPr>
            <a:r>
              <a:rPr lang="en-US" sz="1400" dirty="0"/>
              <a:t>Who made the first nonstop transatlantic flight and when?</a:t>
            </a:r>
          </a:p>
          <a:p>
            <a:pPr marL="342900" indent="-342900">
              <a:buAutoNum type="arabicPeriod"/>
            </a:pPr>
            <a:r>
              <a:rPr lang="en-US" sz="1400" dirty="0"/>
              <a:t>What was the name of the first colony in North America?</a:t>
            </a:r>
          </a:p>
          <a:p>
            <a:pPr marL="342900" indent="-342900">
              <a:buAutoNum type="arabicPeriod"/>
            </a:pPr>
            <a:r>
              <a:rPr lang="en-US" sz="1400" dirty="0"/>
              <a:t>Why did many immigrants from Europe want to settle in America?</a:t>
            </a:r>
          </a:p>
          <a:p>
            <a:pPr marL="342900" indent="-342900">
              <a:buAutoNum type="arabicPeriod"/>
            </a:pPr>
            <a:r>
              <a:rPr lang="en-US" sz="1400" dirty="0"/>
              <a:t>How many Italians were there among immigrants who arrived in the USA at the end of 19</a:t>
            </a:r>
            <a:r>
              <a:rPr lang="en-US" sz="1400" baseline="30000" dirty="0"/>
              <a:t>th</a:t>
            </a:r>
            <a:r>
              <a:rPr lang="en-US" sz="1400" dirty="0"/>
              <a:t> century?</a:t>
            </a:r>
          </a:p>
          <a:p>
            <a:pPr marL="342900" indent="-342900">
              <a:buAutoNum type="arabicPeriod"/>
            </a:pPr>
            <a:r>
              <a:rPr lang="en-US" sz="1400" dirty="0"/>
              <a:t>What is Neil Armstrong famous for?</a:t>
            </a:r>
          </a:p>
          <a:p>
            <a:endParaRPr lang="en-US" sz="1400" dirty="0"/>
          </a:p>
          <a:p>
            <a:r>
              <a:rPr lang="en-US" sz="1400" dirty="0"/>
              <a:t>Task 5.</a:t>
            </a:r>
            <a:r>
              <a:rPr lang="ru-RU" sz="1400" dirty="0"/>
              <a:t> Выберите одну из указанных ниже персон и подготовьте презентацию-  краткий рассказ о данном человеке на английском языке, следуя плану:</a:t>
            </a:r>
          </a:p>
          <a:p>
            <a:endParaRPr lang="ru-RU" sz="1400" dirty="0"/>
          </a:p>
          <a:p>
            <a:r>
              <a:rPr lang="ru-RU" sz="1400" dirty="0">
                <a:solidFill>
                  <a:schemeClr val="accent2"/>
                </a:solidFill>
              </a:rPr>
              <a:t>Джеймс Хобан, Джон Адамс, Нейл Армстронг, Чарльз </a:t>
            </a:r>
            <a:r>
              <a:rPr lang="ru-RU" sz="1400" dirty="0" err="1">
                <a:solidFill>
                  <a:schemeClr val="accent2"/>
                </a:solidFill>
              </a:rPr>
              <a:t>Линдберг</a:t>
            </a:r>
            <a:endParaRPr lang="ru-RU" sz="1400" dirty="0">
              <a:solidFill>
                <a:schemeClr val="accent2"/>
              </a:solidFill>
            </a:endParaRPr>
          </a:p>
          <a:p>
            <a:endParaRPr lang="ru-RU" sz="1400" dirty="0"/>
          </a:p>
          <a:p>
            <a:pPr marL="342900" indent="-342900">
              <a:buAutoNum type="arabicPeriod"/>
            </a:pPr>
            <a:r>
              <a:rPr lang="ru-RU" sz="1400" dirty="0"/>
              <a:t>Фото</a:t>
            </a:r>
            <a:endParaRPr lang="en-US" sz="1400" dirty="0"/>
          </a:p>
          <a:p>
            <a:pPr marL="342900" indent="-342900">
              <a:buAutoNum type="arabicPeriod"/>
            </a:pPr>
            <a:r>
              <a:rPr lang="ru-RU" sz="1400" dirty="0"/>
              <a:t>Место рождения</a:t>
            </a:r>
          </a:p>
          <a:p>
            <a:pPr marL="342900" indent="-342900">
              <a:buAutoNum type="arabicPeriod"/>
            </a:pPr>
            <a:r>
              <a:rPr lang="ru-RU" sz="1400" dirty="0"/>
              <a:t>Даты жизни</a:t>
            </a:r>
          </a:p>
          <a:p>
            <a:pPr marL="342900" indent="-342900">
              <a:buAutoNum type="arabicPeriod"/>
            </a:pPr>
            <a:r>
              <a:rPr lang="ru-RU" sz="1400" dirty="0"/>
              <a:t>Увлечения</a:t>
            </a:r>
          </a:p>
          <a:p>
            <a:pPr marL="342900" indent="-342900">
              <a:buAutoNum type="arabicPeriod"/>
            </a:pPr>
            <a:r>
              <a:rPr lang="ru-RU" sz="1400" dirty="0"/>
              <a:t>Основные достижения / награды</a:t>
            </a:r>
          </a:p>
          <a:p>
            <a:pPr marL="342900" indent="-342900">
              <a:buAutoNum type="arabicPeriod"/>
            </a:pPr>
            <a:r>
              <a:rPr lang="ru-RU" sz="1400" dirty="0"/>
              <a:t>Известные цитаты (при наличии)</a:t>
            </a:r>
          </a:p>
          <a:p>
            <a:pPr marL="342900" indent="-342900">
              <a:buAutoNum type="arabicPeriod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9694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98FE02-7714-47B1-8285-D8BFFE06EC60}"/>
              </a:ext>
            </a:extLst>
          </p:cNvPr>
          <p:cNvSpPr txBox="1"/>
          <p:nvPr/>
        </p:nvSpPr>
        <p:spPr>
          <a:xfrm>
            <a:off x="776377" y="772302"/>
            <a:ext cx="6228271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/>
              <a:t>Использованная литература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D248C2-3982-470A-B4BE-FD552DA73AB8}"/>
              </a:ext>
            </a:extLst>
          </p:cNvPr>
          <p:cNvSpPr txBox="1"/>
          <p:nvPr/>
        </p:nvSpPr>
        <p:spPr>
          <a:xfrm>
            <a:off x="776377" y="1561382"/>
            <a:ext cx="872993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1. </a:t>
            </a:r>
            <a:r>
              <a:rPr lang="ru-RU" sz="2000" dirty="0"/>
              <a:t>Журнал </a:t>
            </a:r>
            <a:r>
              <a:rPr lang="en-US" sz="2000" dirty="0"/>
              <a:t>Spotlight № 9/2023 </a:t>
            </a:r>
            <a:r>
              <a:rPr lang="en-US" sz="2000" u="sng" dirty="0">
                <a:hlinkClick r:id="rId2"/>
              </a:rPr>
              <a:t>https://disk.360.yandex.ru/i/ndAeCXyrwhfO3w</a:t>
            </a:r>
            <a:endParaRPr lang="ru-RU" sz="2000" dirty="0"/>
          </a:p>
          <a:p>
            <a:r>
              <a:rPr lang="ru-RU" sz="2000" dirty="0"/>
              <a:t>2</a:t>
            </a:r>
            <a:r>
              <a:rPr lang="en-US" sz="2000" dirty="0"/>
              <a:t>. </a:t>
            </a:r>
            <a:r>
              <a:rPr lang="ru-RU" sz="2000" dirty="0"/>
              <a:t>Журнал </a:t>
            </a:r>
            <a:r>
              <a:rPr lang="en-US" sz="2000" dirty="0"/>
              <a:t>Spotlight № 10/ 2023 </a:t>
            </a:r>
            <a:r>
              <a:rPr lang="en-US" sz="2000" u="sng" dirty="0">
                <a:hlinkClick r:id="rId3"/>
              </a:rPr>
              <a:t>https://disk.360.yandex.ru/i/j5gDSVFvpIm-jA</a:t>
            </a:r>
            <a:endParaRPr lang="ru-RU" sz="2000" dirty="0"/>
          </a:p>
          <a:p>
            <a:r>
              <a:rPr lang="ru-RU" sz="2000" dirty="0"/>
              <a:t>3</a:t>
            </a:r>
            <a:r>
              <a:rPr lang="en-US" sz="2000" dirty="0"/>
              <a:t>. </a:t>
            </a:r>
            <a:r>
              <a:rPr lang="ru-RU" sz="2000" dirty="0"/>
              <a:t>Журнал </a:t>
            </a:r>
            <a:r>
              <a:rPr lang="en-US" sz="2000" dirty="0"/>
              <a:t>Spotlight №1/2024 </a:t>
            </a:r>
            <a:r>
              <a:rPr lang="en-US" sz="2000" u="sng" dirty="0">
                <a:hlinkClick r:id="rId4"/>
              </a:rPr>
              <a:t>https://disk.360.yandex.ru/i/pNlPEuPsbou2mQ</a:t>
            </a:r>
            <a:endParaRPr lang="ru-RU" sz="2000" dirty="0"/>
          </a:p>
          <a:p>
            <a:r>
              <a:rPr lang="ru-RU" sz="2000" dirty="0"/>
              <a:t>4</a:t>
            </a:r>
            <a:r>
              <a:rPr lang="en-US" sz="2000" dirty="0"/>
              <a:t>. </a:t>
            </a:r>
            <a:r>
              <a:rPr lang="ru-RU" sz="2000" dirty="0"/>
              <a:t>Журнал </a:t>
            </a:r>
            <a:r>
              <a:rPr lang="en-US" sz="2000" dirty="0"/>
              <a:t>Spotlight №2/2024 </a:t>
            </a:r>
            <a:r>
              <a:rPr lang="en-US" sz="2000" u="sng" dirty="0">
                <a:hlinkClick r:id="rId5"/>
              </a:rPr>
              <a:t>https://disk.360.yandex.ru/i/Ta2URhBj3NLs_A</a:t>
            </a:r>
            <a:endParaRPr lang="ru-RU" sz="2000" dirty="0"/>
          </a:p>
          <a:p>
            <a:r>
              <a:rPr lang="ru-RU" sz="2000" dirty="0"/>
              <a:t>5</a:t>
            </a:r>
            <a:r>
              <a:rPr lang="en-US" sz="2000" dirty="0"/>
              <a:t>. </a:t>
            </a:r>
            <a:r>
              <a:rPr lang="ru-RU" sz="2000" dirty="0"/>
              <a:t>Журнал </a:t>
            </a:r>
            <a:r>
              <a:rPr lang="en-US" sz="2000" dirty="0"/>
              <a:t>Spotlight №9/2024 </a:t>
            </a:r>
            <a:r>
              <a:rPr lang="en-US" sz="2000" u="sng" dirty="0">
                <a:hlinkClick r:id="rId6"/>
              </a:rPr>
              <a:t>https://disk.360.yandex.ru/i/33erRazvBOv4qA</a:t>
            </a:r>
            <a:endParaRPr lang="ru-RU" sz="2000" dirty="0"/>
          </a:p>
          <a:p>
            <a:r>
              <a:rPr lang="ru-RU" sz="2000" dirty="0"/>
              <a:t>6</a:t>
            </a:r>
            <a:r>
              <a:rPr lang="en-US" sz="2000" dirty="0"/>
              <a:t>. </a:t>
            </a:r>
            <a:r>
              <a:rPr lang="ru-RU" sz="2000" dirty="0"/>
              <a:t>Журнал </a:t>
            </a:r>
            <a:r>
              <a:rPr lang="en-US" sz="2000" dirty="0"/>
              <a:t>Spotlight </a:t>
            </a:r>
            <a:r>
              <a:rPr lang="ru-RU" sz="2000" dirty="0"/>
              <a:t>№</a:t>
            </a:r>
            <a:r>
              <a:rPr lang="en-US" sz="2000" dirty="0"/>
              <a:t>1/2025 </a:t>
            </a:r>
            <a:r>
              <a:rPr lang="en-US" sz="2000" u="sng" dirty="0">
                <a:hlinkClick r:id="rId7"/>
              </a:rPr>
              <a:t>https://disk.360.yandex.ru/i/z7Zs-LRkWDh1NA</a:t>
            </a:r>
            <a:endParaRPr lang="ru-RU" sz="2000" dirty="0"/>
          </a:p>
          <a:p>
            <a:r>
              <a:rPr lang="en-US" dirty="0"/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9919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F02725-BD18-4EEB-98FD-E209C089C521}"/>
              </a:ext>
            </a:extLst>
          </p:cNvPr>
          <p:cNvSpPr txBox="1"/>
          <p:nvPr/>
        </p:nvSpPr>
        <p:spPr>
          <a:xfrm>
            <a:off x="888520" y="0"/>
            <a:ext cx="1060186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2"/>
                </a:solidFill>
              </a:rPr>
              <a:t>ИСПОЛЬЗОВАНИЕ АУТЕНТИЧНЫХ МАТЕРИАЛОВ НА АНГЛИЙСКОМ ЯЗЫКЕ ПРИ ИЗУЧЕНИИ ТЕМЫ «РОДНАЯ СТРАНА И СТРАНА/СТРАНЫ ИЗУЧАЕМОГО ЯЗЫКА» В 10-11 КЛАССАХ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B98713-4AAD-410B-B441-B73E6F2BA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20" y="702344"/>
            <a:ext cx="3723735" cy="493964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C1C8AC-3A45-4914-8F45-06B6EAA1B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870" y="1450882"/>
            <a:ext cx="3628862" cy="49263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6D25BC-9D64-410F-99C5-E479B68B39EE}"/>
              </a:ext>
            </a:extLst>
          </p:cNvPr>
          <p:cNvSpPr txBox="1"/>
          <p:nvPr/>
        </p:nvSpPr>
        <p:spPr>
          <a:xfrm>
            <a:off x="7910431" y="2248838"/>
            <a:ext cx="4731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Журнал </a:t>
            </a:r>
            <a:r>
              <a:rPr lang="en-US" dirty="0">
                <a:solidFill>
                  <a:schemeClr val="accent2"/>
                </a:solidFill>
              </a:rPr>
              <a:t>Spotlight </a:t>
            </a:r>
            <a:r>
              <a:rPr lang="ru-RU" dirty="0"/>
              <a:t>создан немецким издательством </a:t>
            </a:r>
            <a:r>
              <a:rPr lang="en-US" dirty="0">
                <a:solidFill>
                  <a:schemeClr val="accent2"/>
                </a:solidFill>
              </a:rPr>
              <a:t>Zeit </a:t>
            </a:r>
            <a:r>
              <a:rPr lang="ru-RU" dirty="0"/>
              <a:t>для изучающих английский язык 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C75898-B7E9-409B-BDFE-70D781ADD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584" y="3213680"/>
            <a:ext cx="4095416" cy="112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36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CDB4A5-7B93-4196-95D1-2735DF09964D}"/>
              </a:ext>
            </a:extLst>
          </p:cNvPr>
          <p:cNvSpPr txBox="1"/>
          <p:nvPr/>
        </p:nvSpPr>
        <p:spPr>
          <a:xfrm>
            <a:off x="767751" y="534838"/>
            <a:ext cx="8626415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Аутентичный текст («подлинный») </a:t>
            </a:r>
            <a:r>
              <a:rPr lang="ru-RU" sz="2400" dirty="0"/>
              <a:t>– текст, который изначально был написан не с образовательной целью (обучение иностранному языку), а в качестве информационного или художественного материала для лиц, владеющих данным языком.</a:t>
            </a:r>
          </a:p>
          <a:p>
            <a:pPr algn="just"/>
            <a:endParaRPr lang="ru-RU" sz="2400" dirty="0"/>
          </a:p>
          <a:p>
            <a:pPr algn="just"/>
            <a:r>
              <a:rPr lang="ru-RU" sz="2400" dirty="0"/>
              <a:t>Источники аутентичных текстов на английском языке:</a:t>
            </a:r>
          </a:p>
          <a:p>
            <a:pPr algn="just"/>
            <a:endParaRPr lang="ru-RU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/>
              <a:t>Англоязычные книги;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/>
              <a:t>Журналы и газеты,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/>
              <a:t>Интернет-сайты, блоги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400" dirty="0"/>
          </a:p>
          <a:p>
            <a:pPr algn="just"/>
            <a:r>
              <a:rPr lang="ru-RU" sz="2400" dirty="0"/>
              <a:t>Виды аутентичных текстов: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/>
              <a:t>Художественные и информационные тексты, рецепты, новости, посты в социальных сетях и др. материалы, написанные носителями языка. </a:t>
            </a:r>
          </a:p>
          <a:p>
            <a:pPr algn="just"/>
            <a:endParaRPr lang="ru-RU" sz="2400" dirty="0"/>
          </a:p>
          <a:p>
            <a:pPr algn="just"/>
            <a:r>
              <a:rPr lang="ru-RU" sz="2400" dirty="0"/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20006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C1958E-397D-42CF-9B95-702D674BA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7880"/>
            <a:ext cx="5072534" cy="56901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FBE880-B4B3-493E-A67E-96CF4F177E4C}"/>
              </a:ext>
            </a:extLst>
          </p:cNvPr>
          <p:cNvSpPr txBox="1"/>
          <p:nvPr/>
        </p:nvSpPr>
        <p:spPr>
          <a:xfrm>
            <a:off x="198408" y="77638"/>
            <a:ext cx="11455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ЖУРНАЛА 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“SPOTLIGHT”</a:t>
            </a:r>
            <a:endParaRPr lang="ru-RU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8487C4-C8E0-42E8-B9D3-FB7198055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227" y="3324225"/>
            <a:ext cx="6819900" cy="35337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EAF605-5F7D-4BC6-8250-DAE3BD1A4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7427" y="501130"/>
            <a:ext cx="6667500" cy="6667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0B898B-4644-43B3-A4F1-E58C8ACE7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3302" y="1096124"/>
            <a:ext cx="377190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61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C82B29-70FB-44A8-A52C-22799EF1B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63951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AC0B6C-22AA-4FD7-BEE4-841D1786A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12143"/>
            <a:ext cx="3804249" cy="66384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00B7F7-3B01-49C9-9EEC-4263B7D8D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3449" y="107370"/>
            <a:ext cx="33585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21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1DDFFE-0D77-4A51-A43D-90A1CC4E8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313" y="-64608"/>
            <a:ext cx="3744004" cy="418381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B37805-88E2-414D-98BF-5E0AC082F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228" y="3305503"/>
            <a:ext cx="2803609" cy="35738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EA922A-0C53-4479-98DB-1C7DDE97B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7837" y="0"/>
            <a:ext cx="1809750" cy="51530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A054FA-89C1-42CD-B837-00995B15C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4744" y="3429000"/>
            <a:ext cx="2590800" cy="33623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96D49A-AA1C-43D9-9E45-69BCDA09BF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375" y="4274748"/>
            <a:ext cx="3200400" cy="23526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EBF270-B007-4751-9653-71D47060C8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8701"/>
            <a:ext cx="3744004" cy="31810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1C49A9-E102-4FA6-807C-2BAC7B1198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475" y="299588"/>
            <a:ext cx="3057525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24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12688F5-24F6-4B4A-9733-D418ABB86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33875" cy="208597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2C940E-C099-4A0E-B22E-0B7B61A11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2" y="0"/>
            <a:ext cx="3590925" cy="38671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D13172-2FB8-488F-9471-FE32573A7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98" y="2085975"/>
            <a:ext cx="4240604" cy="39542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9F013E-B15F-4F4C-816F-8AB8D9CFED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1762" y="4209960"/>
            <a:ext cx="5370523" cy="2648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1C632F-00A5-489C-9A7D-6F258083D012}"/>
              </a:ext>
            </a:extLst>
          </p:cNvPr>
          <p:cNvSpPr txBox="1"/>
          <p:nvPr/>
        </p:nvSpPr>
        <p:spPr>
          <a:xfrm>
            <a:off x="7953555" y="0"/>
            <a:ext cx="4145176" cy="3416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2"/>
                </a:solidFill>
              </a:rPr>
              <a:t>РЕЦЕПТЫ БЛЮД</a:t>
            </a:r>
          </a:p>
          <a:p>
            <a:endParaRPr lang="ru-RU" dirty="0"/>
          </a:p>
          <a:p>
            <a:r>
              <a:rPr lang="ru-RU" dirty="0">
                <a:solidFill>
                  <a:schemeClr val="accent2"/>
                </a:solidFill>
              </a:rPr>
              <a:t>Отработка</a:t>
            </a:r>
            <a:r>
              <a:rPr lang="ru-RU" dirty="0"/>
              <a:t> числительных, степеней сравнения прилагательных, образование и употреблений предложений в повелительном наклонении, причастий прошедшего времени от правильных и неправильных глаголов</a:t>
            </a:r>
          </a:p>
          <a:p>
            <a:r>
              <a:rPr lang="ru-RU" dirty="0">
                <a:solidFill>
                  <a:schemeClr val="accent2"/>
                </a:solidFill>
              </a:rPr>
              <a:t>Работа с лексикой</a:t>
            </a:r>
            <a:r>
              <a:rPr lang="ru-RU" dirty="0"/>
              <a:t> к теме «Единицы измерения (меры веса)», «Кухонное оборудование»</a:t>
            </a:r>
          </a:p>
        </p:txBody>
      </p:sp>
    </p:spTree>
    <p:extLst>
      <p:ext uri="{BB962C8B-B14F-4D97-AF65-F5344CB8AC3E}">
        <p14:creationId xmlns:p14="http://schemas.microsoft.com/office/powerpoint/2010/main" val="3303062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BAB21F-ED98-43EC-8A5F-BA65F6397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0" y="0"/>
            <a:ext cx="5375936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3CA659-C0DB-46CC-9E81-D44F5EF56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601" y="0"/>
            <a:ext cx="50803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56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64D1ABD-7EE9-4B91-A5CD-611DECC5C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32662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1CD4FE-FB06-4531-BD6C-7D434D6D7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340" y="0"/>
            <a:ext cx="50152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08586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866</TotalTime>
  <Words>995</Words>
  <Application>Microsoft Office PowerPoint</Application>
  <PresentationFormat>Широкоэкранный</PresentationFormat>
  <Paragraphs>122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Trebuchet MS</vt:lpstr>
      <vt:lpstr>Wingdings</vt:lpstr>
      <vt:lpstr>Wingdings 3</vt:lpstr>
      <vt:lpstr>Аспект</vt:lpstr>
      <vt:lpstr>  «Использование материалов журнала Spotlight  как источника страноведческой информации  о странах изучаемого (английского) языка»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pc_user</dc:creator>
  <cp:lastModifiedBy>pc_user</cp:lastModifiedBy>
  <cp:revision>46</cp:revision>
  <dcterms:created xsi:type="dcterms:W3CDTF">2025-01-29T05:44:15Z</dcterms:created>
  <dcterms:modified xsi:type="dcterms:W3CDTF">2026-05-06T06:42:02Z</dcterms:modified>
</cp:coreProperties>
</file>