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0" r:id="rId2"/>
    <p:sldId id="290" r:id="rId3"/>
    <p:sldId id="296" r:id="rId4"/>
    <p:sldId id="422" r:id="rId5"/>
    <p:sldId id="298" r:id="rId6"/>
    <p:sldId id="299" r:id="rId7"/>
    <p:sldId id="300" r:id="rId8"/>
    <p:sldId id="421" r:id="rId9"/>
    <p:sldId id="410" r:id="rId10"/>
    <p:sldId id="41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D5AA1-8B70-4CA2-BE35-09A107879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379" y="0"/>
            <a:ext cx="8596668" cy="240134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Методические рекомендации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341D71-7161-4377-B65B-40AAC063E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1042" y="2802164"/>
            <a:ext cx="8709916" cy="2270167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3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«Использование справочной литературы (карты, путеводители, рекламные проспекты) </a:t>
            </a:r>
          </a:p>
          <a:p>
            <a:pPr algn="ctr"/>
            <a:r>
              <a:rPr lang="ru-RU" sz="3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как источника страноведческой информации о малой родине на уроках немецкого языка»</a:t>
            </a:r>
            <a:endParaRPr lang="ru-RU" sz="3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44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877717-DC88-427A-B34D-E369A1C62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12"/>
            <a:ext cx="5773157" cy="6766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D2392E-248B-4728-8A10-8CC84B6FC79C}"/>
              </a:ext>
            </a:extLst>
          </p:cNvPr>
          <p:cNvSpPr txBox="1"/>
          <p:nvPr/>
        </p:nvSpPr>
        <p:spPr>
          <a:xfrm>
            <a:off x="5745194" y="0"/>
            <a:ext cx="5909094" cy="7776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Lesen Sie die Information aus der Touristenkarte und machen die folgenden Ü</a:t>
            </a:r>
            <a:r>
              <a:rPr lang="en-US" sz="2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bungen</a:t>
            </a:r>
            <a:r>
              <a:rPr lang="de-DE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de-DE" dirty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Schreiben Sie die folgenden Zahlen und Daten in Worten auf: </a:t>
            </a:r>
          </a:p>
          <a:p>
            <a:pPr>
              <a:spcAft>
                <a:spcPts val="800"/>
              </a:spcAft>
            </a:pPr>
            <a:r>
              <a:rPr lang="de-DE" sz="2000" dirty="0"/>
              <a:t>    </a:t>
            </a:r>
            <a:r>
              <a:rPr lang="de-DE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3500; 145,7; 5000; 20 000; 23.09.1937; 70%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Schreiben Sie die Gründungsdaten von </a:t>
            </a:r>
            <a:r>
              <a:rPr lang="de-DE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Tscherepowez, </a:t>
            </a:r>
            <a:r>
              <a:rPr lang="de-DE" sz="2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Belosersk</a:t>
            </a:r>
            <a:r>
              <a:rPr lang="de-DE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2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Totma</a:t>
            </a:r>
            <a:r>
              <a:rPr lang="de-DE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2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Wytegra</a:t>
            </a:r>
            <a:r>
              <a:rPr lang="de-DE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der Region Wologda </a:t>
            </a:r>
            <a:r>
              <a:rPr lang="de-DE" sz="2000" dirty="0"/>
              <a:t>in Worten auf.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Nennen Sie </a:t>
            </a:r>
            <a:r>
              <a:rPr lang="de-DE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europäischen Länder</a:t>
            </a:r>
            <a:r>
              <a:rPr lang="de-DE" sz="2000" dirty="0"/>
              <a:t>, deren Fläche zusammengenommen dem Territorium der Region Wologda entspricht</a:t>
            </a:r>
            <a:r>
              <a:rPr lang="ru-RU" sz="2000" dirty="0"/>
              <a:t>.</a:t>
            </a:r>
            <a:endParaRPr lang="de-DE" sz="2000" dirty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Womit ist </a:t>
            </a:r>
            <a:r>
              <a:rPr lang="de-DE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Zahl 70 % </a:t>
            </a:r>
            <a:r>
              <a:rPr lang="de-DE" sz="2000" dirty="0"/>
              <a:t>auf der Karte verbunden?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Welche Industriezweige </a:t>
            </a:r>
            <a:r>
              <a:rPr lang="de-DE" sz="2000" dirty="0"/>
              <a:t>sind in der Region Wologda entwickelt?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Welche Arten von Produkten </a:t>
            </a:r>
            <a:r>
              <a:rPr lang="de-DE" sz="2000" dirty="0"/>
              <a:t>werden im </a:t>
            </a:r>
            <a:r>
              <a:rPr lang="de-DE" sz="2000" dirty="0" err="1"/>
              <a:t>Wologdaer</a:t>
            </a:r>
            <a:r>
              <a:rPr lang="de-DE" sz="2000" dirty="0"/>
              <a:t> Gebiet hergestellt?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784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B169B0-3B18-49FC-B8CF-C48A3A56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019" y="741872"/>
            <a:ext cx="8151962" cy="61161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95C13-1D5B-4B8F-A82D-24E966525361}"/>
              </a:ext>
            </a:extLst>
          </p:cNvPr>
          <p:cNvSpPr txBox="1"/>
          <p:nvPr/>
        </p:nvSpPr>
        <p:spPr>
          <a:xfrm>
            <a:off x="294736" y="0"/>
            <a:ext cx="11897264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справочной литературы (карты, путеводители, рекламные проспекты) </a:t>
            </a:r>
          </a:p>
          <a:p>
            <a:pPr algn="ctr"/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источника страноведческой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715044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0F0BD0-610A-422E-88C7-20DD25BD0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555"/>
            <a:ext cx="10929667" cy="6297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F7384D-E4EE-4AF7-966C-C6E561353F12}"/>
              </a:ext>
            </a:extLst>
          </p:cNvPr>
          <p:cNvSpPr txBox="1"/>
          <p:nvPr/>
        </p:nvSpPr>
        <p:spPr>
          <a:xfrm>
            <a:off x="2428336" y="3705934"/>
            <a:ext cx="1595886" cy="43088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1 121 343 чел.</a:t>
            </a:r>
          </a:p>
          <a:p>
            <a:r>
              <a:rPr lang="ru-RU" sz="1000" dirty="0">
                <a:solidFill>
                  <a:schemeClr val="bg1"/>
                </a:solidFill>
              </a:rPr>
              <a:t>численность населения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CCEAF8-82ED-4E02-87BD-5DD655711A68}"/>
              </a:ext>
            </a:extLst>
          </p:cNvPr>
          <p:cNvSpPr txBox="1"/>
          <p:nvPr/>
        </p:nvSpPr>
        <p:spPr>
          <a:xfrm>
            <a:off x="5072332" y="4580626"/>
            <a:ext cx="862642" cy="60016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2 городских округа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DF3A4-EF04-4966-8D11-3B3185573060}"/>
              </a:ext>
            </a:extLst>
          </p:cNvPr>
          <p:cNvSpPr txBox="1"/>
          <p:nvPr/>
        </p:nvSpPr>
        <p:spPr>
          <a:xfrm>
            <a:off x="5934974" y="4569615"/>
            <a:ext cx="862642" cy="43088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26 округов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B1736-6A90-4B5E-B696-F7FE9186F3D9}"/>
              </a:ext>
            </a:extLst>
          </p:cNvPr>
          <p:cNvSpPr txBox="1"/>
          <p:nvPr/>
        </p:nvSpPr>
        <p:spPr>
          <a:xfrm>
            <a:off x="1184695" y="2469084"/>
            <a:ext cx="1138687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Республика Карелия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EF11E-1D74-492B-A5CD-48D29C898EF0}"/>
              </a:ext>
            </a:extLst>
          </p:cNvPr>
          <p:cNvSpPr txBox="1"/>
          <p:nvPr/>
        </p:nvSpPr>
        <p:spPr>
          <a:xfrm>
            <a:off x="4321835" y="2717353"/>
            <a:ext cx="2475781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Архангельская область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DFFBCC-E16C-4511-9163-AEF87F785968}"/>
              </a:ext>
            </a:extLst>
          </p:cNvPr>
          <p:cNvSpPr txBox="1"/>
          <p:nvPr/>
        </p:nvSpPr>
        <p:spPr>
          <a:xfrm>
            <a:off x="9497683" y="3789229"/>
            <a:ext cx="1319842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00" dirty="0"/>
              <a:t>Кировская область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75249-529F-47B1-9B48-822CA38D5AF0}"/>
              </a:ext>
            </a:extLst>
          </p:cNvPr>
          <p:cNvSpPr txBox="1"/>
          <p:nvPr/>
        </p:nvSpPr>
        <p:spPr>
          <a:xfrm>
            <a:off x="6737230" y="5950568"/>
            <a:ext cx="2760453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Костромская область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B4CB9-3A7D-4133-9606-9A46F302D0D7}"/>
              </a:ext>
            </a:extLst>
          </p:cNvPr>
          <p:cNvSpPr txBox="1"/>
          <p:nvPr/>
        </p:nvSpPr>
        <p:spPr>
          <a:xfrm>
            <a:off x="3398808" y="6520843"/>
            <a:ext cx="2268747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Ярославская область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BB30FE-A505-48EB-A398-CB70E848F1CC}"/>
              </a:ext>
            </a:extLst>
          </p:cNvPr>
          <p:cNvSpPr txBox="1"/>
          <p:nvPr/>
        </p:nvSpPr>
        <p:spPr>
          <a:xfrm>
            <a:off x="1984075" y="6427113"/>
            <a:ext cx="1138687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Тверская</a:t>
            </a:r>
          </a:p>
          <a:p>
            <a:pPr algn="ctr"/>
            <a:r>
              <a:rPr lang="ru-RU" sz="1100" dirty="0"/>
              <a:t>область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7B1D0A-136B-4E39-A3E6-85C7E2D4FFCF}"/>
              </a:ext>
            </a:extLst>
          </p:cNvPr>
          <p:cNvSpPr txBox="1"/>
          <p:nvPr/>
        </p:nvSpPr>
        <p:spPr>
          <a:xfrm>
            <a:off x="224287" y="5950568"/>
            <a:ext cx="1595887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Новгородская область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D40A5B-950A-4BEC-ACF7-4760AC3136D6}"/>
              </a:ext>
            </a:extLst>
          </p:cNvPr>
          <p:cNvSpPr txBox="1"/>
          <p:nvPr/>
        </p:nvSpPr>
        <p:spPr>
          <a:xfrm>
            <a:off x="60385" y="3778939"/>
            <a:ext cx="1466491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Ленинградская область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F0C00E-85E9-4749-BD1D-7F85809F6E74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справочной литературы (карты, путеводители, рекламные проспекты) </a:t>
            </a:r>
          </a:p>
          <a:p>
            <a:pPr algn="ctr"/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источника страноведческой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1645149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0F0BD0-610A-422E-88C7-20DD25BD0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849"/>
            <a:ext cx="9213011" cy="6297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F7384D-E4EE-4AF7-966C-C6E561353F12}"/>
              </a:ext>
            </a:extLst>
          </p:cNvPr>
          <p:cNvSpPr txBox="1"/>
          <p:nvPr/>
        </p:nvSpPr>
        <p:spPr>
          <a:xfrm>
            <a:off x="1984075" y="3778939"/>
            <a:ext cx="1595886" cy="43088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1 121 343 чел.</a:t>
            </a:r>
          </a:p>
          <a:p>
            <a:r>
              <a:rPr lang="ru-RU" sz="1000" dirty="0">
                <a:solidFill>
                  <a:schemeClr val="bg1"/>
                </a:solidFill>
              </a:rPr>
              <a:t>численность населения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CCEAF8-82ED-4E02-87BD-5DD655711A68}"/>
              </a:ext>
            </a:extLst>
          </p:cNvPr>
          <p:cNvSpPr txBox="1"/>
          <p:nvPr/>
        </p:nvSpPr>
        <p:spPr>
          <a:xfrm>
            <a:off x="4037162" y="5184475"/>
            <a:ext cx="862642" cy="60016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2 городских округа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DF3A4-EF04-4966-8D11-3B3185573060}"/>
              </a:ext>
            </a:extLst>
          </p:cNvPr>
          <p:cNvSpPr txBox="1"/>
          <p:nvPr/>
        </p:nvSpPr>
        <p:spPr>
          <a:xfrm>
            <a:off x="4563374" y="4630079"/>
            <a:ext cx="1043795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26 округов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B1736-6A90-4B5E-B696-F7FE9186F3D9}"/>
              </a:ext>
            </a:extLst>
          </p:cNvPr>
          <p:cNvSpPr txBox="1"/>
          <p:nvPr/>
        </p:nvSpPr>
        <p:spPr>
          <a:xfrm>
            <a:off x="1184695" y="2469084"/>
            <a:ext cx="1138687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Республика Карелия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EF11E-1D74-492B-A5CD-48D29C898EF0}"/>
              </a:ext>
            </a:extLst>
          </p:cNvPr>
          <p:cNvSpPr txBox="1"/>
          <p:nvPr/>
        </p:nvSpPr>
        <p:spPr>
          <a:xfrm>
            <a:off x="3890514" y="2752048"/>
            <a:ext cx="2475781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Архангельская область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DFFBCC-E16C-4511-9163-AEF87F785968}"/>
              </a:ext>
            </a:extLst>
          </p:cNvPr>
          <p:cNvSpPr txBox="1"/>
          <p:nvPr/>
        </p:nvSpPr>
        <p:spPr>
          <a:xfrm>
            <a:off x="7893169" y="3772545"/>
            <a:ext cx="1319842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00" dirty="0"/>
              <a:t>Кировская область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75249-529F-47B1-9B48-822CA38D5AF0}"/>
              </a:ext>
            </a:extLst>
          </p:cNvPr>
          <p:cNvSpPr txBox="1"/>
          <p:nvPr/>
        </p:nvSpPr>
        <p:spPr>
          <a:xfrm>
            <a:off x="5667555" y="5928541"/>
            <a:ext cx="2760453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Костромская область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B4CB9-3A7D-4133-9606-9A46F302D0D7}"/>
              </a:ext>
            </a:extLst>
          </p:cNvPr>
          <p:cNvSpPr txBox="1"/>
          <p:nvPr/>
        </p:nvSpPr>
        <p:spPr>
          <a:xfrm>
            <a:off x="3226279" y="6578410"/>
            <a:ext cx="2268747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Ярославская область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BB30FE-A505-48EB-A398-CB70E848F1CC}"/>
              </a:ext>
            </a:extLst>
          </p:cNvPr>
          <p:cNvSpPr txBox="1"/>
          <p:nvPr/>
        </p:nvSpPr>
        <p:spPr>
          <a:xfrm>
            <a:off x="1984075" y="6427113"/>
            <a:ext cx="1138687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Тверская</a:t>
            </a:r>
          </a:p>
          <a:p>
            <a:pPr algn="ctr"/>
            <a:r>
              <a:rPr lang="ru-RU" sz="1100" dirty="0"/>
              <a:t>область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7B1D0A-136B-4E39-A3E6-85C7E2D4FFCF}"/>
              </a:ext>
            </a:extLst>
          </p:cNvPr>
          <p:cNvSpPr txBox="1"/>
          <p:nvPr/>
        </p:nvSpPr>
        <p:spPr>
          <a:xfrm>
            <a:off x="224287" y="5950568"/>
            <a:ext cx="1595887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Новгородская область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D40A5B-950A-4BEC-ACF7-4760AC3136D6}"/>
              </a:ext>
            </a:extLst>
          </p:cNvPr>
          <p:cNvSpPr txBox="1"/>
          <p:nvPr/>
        </p:nvSpPr>
        <p:spPr>
          <a:xfrm>
            <a:off x="60385" y="3778939"/>
            <a:ext cx="1466491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Ленинградская область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F0C00E-85E9-4749-BD1D-7F85809F6E74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справочной литературы (карты, путеводители, рекламные проспекты) </a:t>
            </a:r>
          </a:p>
          <a:p>
            <a:pPr algn="ctr"/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источника страноведческой информации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50DC9D-A0F5-4885-830D-C3C4EB8ECB75}"/>
              </a:ext>
            </a:extLst>
          </p:cNvPr>
          <p:cNvSpPr txBox="1"/>
          <p:nvPr/>
        </p:nvSpPr>
        <p:spPr>
          <a:xfrm>
            <a:off x="9213011" y="667849"/>
            <a:ext cx="2978989" cy="61721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107D71-0FE2-4E28-9EAA-E34628455D28}"/>
              </a:ext>
            </a:extLst>
          </p:cNvPr>
          <p:cNvSpPr txBox="1"/>
          <p:nvPr/>
        </p:nvSpPr>
        <p:spPr>
          <a:xfrm>
            <a:off x="9200072" y="646331"/>
            <a:ext cx="2958859" cy="6614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sz="1400" dirty="0">
                <a:latin typeface="+mj-lt"/>
              </a:rPr>
              <a:t>1. </a:t>
            </a:r>
            <a:r>
              <a:rPr lang="en-US" sz="1400" dirty="0" err="1">
                <a:latin typeface="+mj-lt"/>
              </a:rPr>
              <a:t>Ist</a:t>
            </a:r>
            <a:r>
              <a:rPr lang="en-US" sz="1400" dirty="0">
                <a:latin typeface="+mj-lt"/>
              </a:rPr>
              <a:t> das </a:t>
            </a:r>
            <a:r>
              <a:rPr lang="en-US" sz="1400" dirty="0" err="1">
                <a:latin typeface="+mj-lt"/>
              </a:rPr>
              <a:t>Wologdaer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Gebiet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gro</a:t>
            </a:r>
            <a:r>
              <a:rPr lang="en-US" sz="1400" dirty="0">
                <a:latin typeface="+mj-lt"/>
              </a:rPr>
              <a:t>β? Wie</a:t>
            </a:r>
            <a:r>
              <a:rPr lang="ru-RU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viele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Quadratkilometer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beträgt</a:t>
            </a:r>
            <a:r>
              <a:rPr lang="en-US" sz="1400" dirty="0">
                <a:latin typeface="+mj-lt"/>
              </a:rPr>
              <a:t> die </a:t>
            </a:r>
            <a:r>
              <a:rPr lang="en-US" sz="1400" dirty="0" err="1">
                <a:latin typeface="+mj-lt"/>
              </a:rPr>
              <a:t>Fläche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unseres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Gebiets</a:t>
            </a:r>
            <a:r>
              <a:rPr lang="en-US" sz="1400" dirty="0">
                <a:latin typeface="+mj-lt"/>
              </a:rPr>
              <a:t>?</a:t>
            </a:r>
          </a:p>
          <a:p>
            <a:pPr algn="just">
              <a:spcAft>
                <a:spcPts val="500"/>
              </a:spcAft>
            </a:pPr>
            <a:r>
              <a:rPr lang="en-US" sz="1400" dirty="0">
                <a:latin typeface="+mj-lt"/>
              </a:rPr>
              <a:t>2. Wie</a:t>
            </a:r>
            <a:r>
              <a:rPr lang="ru-RU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viele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Regionen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grenzt</a:t>
            </a:r>
            <a:r>
              <a:rPr lang="en-US" sz="1400" dirty="0">
                <a:latin typeface="+mj-lt"/>
              </a:rPr>
              <a:t> das </a:t>
            </a:r>
            <a:r>
              <a:rPr lang="en-US" sz="1400" dirty="0" err="1">
                <a:latin typeface="+mj-lt"/>
              </a:rPr>
              <a:t>Wologdaer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Gebiet</a:t>
            </a:r>
            <a:r>
              <a:rPr lang="en-US" sz="1400" dirty="0">
                <a:latin typeface="+mj-lt"/>
              </a:rPr>
              <a:t> an?</a:t>
            </a:r>
          </a:p>
          <a:p>
            <a:pPr algn="just">
              <a:spcAft>
                <a:spcPts val="500"/>
              </a:spcAft>
            </a:pPr>
            <a:r>
              <a:rPr lang="en-US" sz="1400" dirty="0">
                <a:latin typeface="+mj-lt"/>
              </a:rPr>
              <a:t>3. Wie </a:t>
            </a:r>
            <a:r>
              <a:rPr lang="en-US" sz="1400" dirty="0" err="1">
                <a:latin typeface="+mj-lt"/>
              </a:rPr>
              <a:t>hei</a:t>
            </a:r>
            <a:r>
              <a:rPr lang="el-GR" sz="1400" dirty="0">
                <a:latin typeface="+mj-lt"/>
              </a:rPr>
              <a:t>β</a:t>
            </a:r>
            <a:r>
              <a:rPr lang="en-US" sz="1400" dirty="0" err="1">
                <a:latin typeface="+mj-lt"/>
              </a:rPr>
              <a:t>en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diese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Nachbargebiete</a:t>
            </a:r>
            <a:r>
              <a:rPr lang="en-US" sz="1400" dirty="0">
                <a:latin typeface="+mj-lt"/>
              </a:rPr>
              <a:t>?</a:t>
            </a:r>
            <a:endParaRPr lang="ru-RU" sz="1400" dirty="0">
              <a:latin typeface="+mj-lt"/>
            </a:endParaRPr>
          </a:p>
          <a:p>
            <a:pPr algn="just">
              <a:spcAft>
                <a:spcPts val="500"/>
              </a:spcAft>
            </a:pPr>
            <a:r>
              <a:rPr lang="ru-RU" sz="1400" dirty="0">
                <a:latin typeface="+mj-lt"/>
              </a:rPr>
              <a:t>4. </a:t>
            </a:r>
            <a:r>
              <a:rPr lang="en-US" sz="1400" dirty="0" err="1">
                <a:latin typeface="+mj-lt"/>
              </a:rPr>
              <a:t>Welche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Regionen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grenzt</a:t>
            </a:r>
            <a:r>
              <a:rPr lang="en-US" sz="1400" dirty="0">
                <a:latin typeface="+mj-lt"/>
              </a:rPr>
              <a:t> das </a:t>
            </a:r>
            <a:r>
              <a:rPr lang="en-US" sz="1400" dirty="0" err="1">
                <a:latin typeface="+mj-lt"/>
              </a:rPr>
              <a:t>Wologdaer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Gebiet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im</a:t>
            </a:r>
            <a:r>
              <a:rPr lang="en-US" sz="1400" dirty="0">
                <a:latin typeface="+mj-lt"/>
              </a:rPr>
              <a:t> Norden / </a:t>
            </a:r>
            <a:r>
              <a:rPr lang="en-US" sz="1400" dirty="0" err="1">
                <a:latin typeface="+mj-lt"/>
              </a:rPr>
              <a:t>im</a:t>
            </a:r>
            <a:r>
              <a:rPr lang="en-US" sz="1400" dirty="0">
                <a:latin typeface="+mj-lt"/>
              </a:rPr>
              <a:t> S</a:t>
            </a:r>
            <a:r>
              <a:rPr lang="hu-HU" sz="1400" dirty="0">
                <a:latin typeface="+mj-lt"/>
              </a:rPr>
              <a:t>ű</a:t>
            </a:r>
            <a:r>
              <a:rPr lang="en-US" sz="1400" dirty="0">
                <a:latin typeface="+mj-lt"/>
              </a:rPr>
              <a:t>den / </a:t>
            </a:r>
            <a:r>
              <a:rPr lang="en-US" sz="1400" dirty="0" err="1">
                <a:latin typeface="+mj-lt"/>
              </a:rPr>
              <a:t>im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Osten</a:t>
            </a:r>
            <a:r>
              <a:rPr lang="en-US" sz="1400" dirty="0">
                <a:latin typeface="+mj-lt"/>
              </a:rPr>
              <a:t> / </a:t>
            </a:r>
            <a:r>
              <a:rPr lang="en-US" sz="1400" dirty="0" err="1">
                <a:latin typeface="+mj-lt"/>
              </a:rPr>
              <a:t>im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Westen</a:t>
            </a:r>
            <a:r>
              <a:rPr lang="en-US" sz="1400" dirty="0">
                <a:latin typeface="+mj-lt"/>
              </a:rPr>
              <a:t> an?</a:t>
            </a:r>
          </a:p>
          <a:p>
            <a:pPr algn="just">
              <a:spcAft>
                <a:spcPts val="500"/>
              </a:spcAft>
            </a:pPr>
            <a:r>
              <a:rPr lang="en-US" sz="1400" dirty="0">
                <a:latin typeface="+mj-lt"/>
              </a:rPr>
              <a:t>5. </a:t>
            </a:r>
            <a:r>
              <a:rPr lang="en-US" sz="1400" dirty="0" err="1">
                <a:latin typeface="+mj-lt"/>
              </a:rPr>
              <a:t>Welche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Fläche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unserer</a:t>
            </a:r>
            <a:r>
              <a:rPr lang="en-US" sz="1400" dirty="0">
                <a:latin typeface="+mj-lt"/>
              </a:rPr>
              <a:t> Region </a:t>
            </a:r>
            <a:r>
              <a:rPr lang="en-US" sz="1400" dirty="0" err="1">
                <a:latin typeface="+mj-lt"/>
              </a:rPr>
              <a:t>ist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mit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Wäldern</a:t>
            </a:r>
            <a:r>
              <a:rPr lang="en-US" sz="1400" dirty="0">
                <a:latin typeface="+mj-lt"/>
              </a:rPr>
              <a:t> bedeck?</a:t>
            </a:r>
          </a:p>
          <a:p>
            <a:pPr algn="just">
              <a:spcAft>
                <a:spcPts val="500"/>
              </a:spcAft>
            </a:pPr>
            <a:r>
              <a:rPr lang="en-US" sz="1400" dirty="0">
                <a:latin typeface="+mj-lt"/>
              </a:rPr>
              <a:t>6. Wie </a:t>
            </a:r>
            <a:r>
              <a:rPr lang="en-US" sz="1400" dirty="0" err="1">
                <a:latin typeface="+mj-lt"/>
              </a:rPr>
              <a:t>viele</a:t>
            </a:r>
            <a:r>
              <a:rPr lang="en-US" sz="1400" dirty="0">
                <a:latin typeface="+mj-lt"/>
              </a:rPr>
              <a:t> Seen </a:t>
            </a:r>
            <a:r>
              <a:rPr lang="en-US" sz="1400" dirty="0" err="1">
                <a:latin typeface="+mj-lt"/>
              </a:rPr>
              <a:t>gibt</a:t>
            </a:r>
            <a:r>
              <a:rPr lang="en-US" sz="1400" dirty="0">
                <a:latin typeface="+mj-lt"/>
              </a:rPr>
              <a:t> es in </a:t>
            </a:r>
            <a:r>
              <a:rPr lang="en-US" sz="1400" dirty="0" err="1">
                <a:latin typeface="+mj-lt"/>
              </a:rPr>
              <a:t>unserem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Gebiet</a:t>
            </a:r>
            <a:r>
              <a:rPr lang="en-US" sz="1400" dirty="0">
                <a:latin typeface="+mj-lt"/>
              </a:rPr>
              <a:t>? </a:t>
            </a:r>
          </a:p>
          <a:p>
            <a:pPr algn="just">
              <a:spcAft>
                <a:spcPts val="500"/>
              </a:spcAft>
            </a:pPr>
            <a:r>
              <a:rPr lang="en-US" sz="1400" dirty="0">
                <a:latin typeface="+mj-lt"/>
              </a:rPr>
              <a:t>7. Wie </a:t>
            </a:r>
            <a:r>
              <a:rPr lang="en-US" sz="1400" dirty="0" err="1">
                <a:latin typeface="+mj-lt"/>
              </a:rPr>
              <a:t>weit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ist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Wologda</a:t>
            </a:r>
            <a:r>
              <a:rPr lang="en-US" sz="1400" dirty="0">
                <a:latin typeface="+mj-lt"/>
              </a:rPr>
              <a:t> von </a:t>
            </a:r>
            <a:r>
              <a:rPr lang="en-US" sz="1400" dirty="0" err="1">
                <a:latin typeface="+mj-lt"/>
              </a:rPr>
              <a:t>Moskau</a:t>
            </a:r>
            <a:r>
              <a:rPr lang="en-US" sz="1400" dirty="0">
                <a:latin typeface="+mj-lt"/>
              </a:rPr>
              <a:t>/Sankt Petersburg</a:t>
            </a:r>
            <a:r>
              <a:rPr lang="ru-RU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entfernt</a:t>
            </a:r>
            <a:r>
              <a:rPr lang="en-US" sz="1400" dirty="0">
                <a:latin typeface="+mj-lt"/>
              </a:rPr>
              <a:t>?</a:t>
            </a:r>
          </a:p>
          <a:p>
            <a:pPr algn="just">
              <a:spcAft>
                <a:spcPts val="500"/>
              </a:spcAft>
            </a:pPr>
            <a:r>
              <a:rPr lang="en-US" sz="1400" dirty="0">
                <a:latin typeface="+mj-lt"/>
              </a:rPr>
              <a:t>8. Wie </a:t>
            </a:r>
            <a:r>
              <a:rPr lang="en-US" sz="1400" dirty="0" err="1">
                <a:latin typeface="+mj-lt"/>
              </a:rPr>
              <a:t>viele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Denkmäler</a:t>
            </a:r>
            <a:r>
              <a:rPr lang="en-US" sz="1400" dirty="0">
                <a:latin typeface="+mj-lt"/>
              </a:rPr>
              <a:t> der </a:t>
            </a:r>
            <a:r>
              <a:rPr lang="en-US" sz="1400" dirty="0" err="1">
                <a:latin typeface="+mj-lt"/>
              </a:rPr>
              <a:t>Geschichte</a:t>
            </a:r>
            <a:r>
              <a:rPr lang="en-US" sz="1400" dirty="0">
                <a:latin typeface="+mj-lt"/>
              </a:rPr>
              <a:t> und </a:t>
            </a:r>
            <a:r>
              <a:rPr lang="en-US" sz="1400" dirty="0" err="1">
                <a:latin typeface="+mj-lt"/>
              </a:rPr>
              <a:t>Architektur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gibt</a:t>
            </a:r>
            <a:r>
              <a:rPr lang="en-US" sz="1400" dirty="0">
                <a:latin typeface="+mj-lt"/>
              </a:rPr>
              <a:t> es in </a:t>
            </a:r>
            <a:r>
              <a:rPr lang="en-US" sz="1400" dirty="0" err="1">
                <a:latin typeface="+mj-lt"/>
              </a:rPr>
              <a:t>unserer</a:t>
            </a:r>
            <a:r>
              <a:rPr lang="en-US" sz="1400" dirty="0">
                <a:latin typeface="+mj-lt"/>
              </a:rPr>
              <a:t> Region?</a:t>
            </a:r>
            <a:endParaRPr lang="ru-RU" sz="1400" dirty="0">
              <a:latin typeface="+mj-lt"/>
            </a:endParaRPr>
          </a:p>
          <a:p>
            <a:pPr algn="just">
              <a:spcAft>
                <a:spcPts val="500"/>
              </a:spcAft>
            </a:pPr>
            <a:r>
              <a:rPr lang="en-US" sz="1400" dirty="0">
                <a:latin typeface="+mj-lt"/>
              </a:rPr>
              <a:t>9</a:t>
            </a:r>
            <a:r>
              <a:rPr lang="ru-RU" sz="1400" dirty="0">
                <a:latin typeface="+mj-lt"/>
              </a:rPr>
              <a:t>. </a:t>
            </a:r>
            <a:r>
              <a:rPr lang="en-US" sz="1400" dirty="0">
                <a:latin typeface="+mj-lt"/>
              </a:rPr>
              <a:t>Wie</a:t>
            </a:r>
            <a:r>
              <a:rPr lang="ru-RU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viele</a:t>
            </a:r>
            <a:r>
              <a:rPr lang="en-US" sz="1400" dirty="0">
                <a:latin typeface="+mj-lt"/>
              </a:rPr>
              <a:t> Menschen </a:t>
            </a:r>
            <a:r>
              <a:rPr lang="en-US" sz="1400" dirty="0" err="1">
                <a:latin typeface="+mj-lt"/>
              </a:rPr>
              <a:t>sind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Einwohner</a:t>
            </a:r>
            <a:r>
              <a:rPr lang="en-US" sz="1400" dirty="0">
                <a:latin typeface="+mj-lt"/>
              </a:rPr>
              <a:t> des </a:t>
            </a:r>
            <a:r>
              <a:rPr lang="en-US" sz="1400" dirty="0" err="1">
                <a:latin typeface="+mj-lt"/>
              </a:rPr>
              <a:t>Wologdaer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Gebiets</a:t>
            </a:r>
            <a:r>
              <a:rPr lang="en-US" sz="1400" dirty="0">
                <a:latin typeface="+mj-lt"/>
              </a:rPr>
              <a:t>?</a:t>
            </a:r>
          </a:p>
          <a:p>
            <a:pPr algn="just">
              <a:spcAft>
                <a:spcPts val="500"/>
              </a:spcAft>
            </a:pPr>
            <a:r>
              <a:rPr lang="en-US" sz="1400" dirty="0">
                <a:latin typeface="+mj-lt"/>
              </a:rPr>
              <a:t>10. Wie </a:t>
            </a:r>
            <a:r>
              <a:rPr lang="en-US" sz="1400" dirty="0" err="1">
                <a:latin typeface="+mj-lt"/>
              </a:rPr>
              <a:t>viele</a:t>
            </a:r>
            <a:r>
              <a:rPr lang="en-US" sz="1400" dirty="0">
                <a:latin typeface="+mj-lt"/>
              </a:rPr>
              <a:t> Menschen leben in </a:t>
            </a:r>
            <a:r>
              <a:rPr lang="en-US" sz="1400" dirty="0" err="1">
                <a:latin typeface="+mj-lt"/>
              </a:rPr>
              <a:t>Städten</a:t>
            </a:r>
            <a:r>
              <a:rPr lang="en-US" sz="1400" dirty="0">
                <a:latin typeface="+mj-lt"/>
              </a:rPr>
              <a:t>? </a:t>
            </a:r>
          </a:p>
          <a:p>
            <a:pPr marL="342900" indent="-342900" algn="just">
              <a:spcAft>
                <a:spcPts val="500"/>
              </a:spcAft>
              <a:buAutoNum type="arabicPeriod" startAt="5"/>
            </a:pPr>
            <a:endParaRPr lang="en-US" sz="1400" dirty="0">
              <a:latin typeface="+mj-lt"/>
            </a:endParaRPr>
          </a:p>
          <a:p>
            <a:pPr>
              <a:spcAft>
                <a:spcPts val="500"/>
              </a:spcAft>
            </a:pP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4877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511E9B-1ACE-421F-846B-D3FFE153F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0" y="0"/>
            <a:ext cx="875581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D87E43-4CC2-4CA9-B207-CAC29C7DCA24}"/>
              </a:ext>
            </a:extLst>
          </p:cNvPr>
          <p:cNvSpPr txBox="1"/>
          <p:nvPr/>
        </p:nvSpPr>
        <p:spPr>
          <a:xfrm>
            <a:off x="8620663" y="-30887"/>
            <a:ext cx="3522453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A5311-370E-404C-9C40-B380A9E88ABA}"/>
              </a:ext>
            </a:extLst>
          </p:cNvPr>
          <p:cNvSpPr txBox="1"/>
          <p:nvPr/>
        </p:nvSpPr>
        <p:spPr>
          <a:xfrm>
            <a:off x="8764438" y="258792"/>
            <a:ext cx="323490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Wie </a:t>
            </a:r>
            <a:r>
              <a:rPr lang="en-US" dirty="0" err="1"/>
              <a:t>hei</a:t>
            </a:r>
            <a:r>
              <a:rPr lang="el-GR" dirty="0"/>
              <a:t>β</a:t>
            </a:r>
            <a:r>
              <a:rPr lang="en-US" dirty="0" err="1"/>
              <a:t>en</a:t>
            </a:r>
            <a:r>
              <a:rPr lang="ru-RU" dirty="0"/>
              <a:t> </a:t>
            </a:r>
            <a:r>
              <a:rPr lang="en-US" dirty="0" err="1">
                <a:solidFill>
                  <a:srgbClr val="7030A0"/>
                </a:solidFill>
              </a:rPr>
              <a:t>traditionelle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Volkshandwerke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Wologdaer</a:t>
            </a:r>
            <a:r>
              <a:rPr lang="en-US" dirty="0"/>
              <a:t> </a:t>
            </a:r>
            <a:r>
              <a:rPr lang="en-US" dirty="0" err="1"/>
              <a:t>Gebiet</a:t>
            </a:r>
            <a:r>
              <a:rPr lang="en-US" dirty="0"/>
              <a:t>?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030A0"/>
                </a:solidFill>
              </a:rPr>
              <a:t>Die </a:t>
            </a:r>
            <a:r>
              <a:rPr lang="en-US" dirty="0" err="1">
                <a:solidFill>
                  <a:srgbClr val="7030A0"/>
                </a:solidFill>
              </a:rPr>
              <a:t>Wologdaer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Spitzen</a:t>
            </a:r>
            <a:r>
              <a:rPr lang="en-US" dirty="0">
                <a:solidFill>
                  <a:srgbClr val="7030A0"/>
                </a:solidFill>
              </a:rPr>
              <a:t>, die </a:t>
            </a:r>
            <a:r>
              <a:rPr lang="en-US" dirty="0" err="1">
                <a:solidFill>
                  <a:srgbClr val="7030A0"/>
                </a:solidFill>
              </a:rPr>
              <a:t>Wologdaer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Malerei</a:t>
            </a:r>
            <a:r>
              <a:rPr lang="en-US" dirty="0">
                <a:solidFill>
                  <a:srgbClr val="7030A0"/>
                </a:solidFill>
              </a:rPr>
              <a:t>, der </a:t>
            </a:r>
            <a:r>
              <a:rPr lang="en-US" dirty="0" err="1">
                <a:solidFill>
                  <a:srgbClr val="7030A0"/>
                </a:solidFill>
              </a:rPr>
              <a:t>Wologdaer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Flachs</a:t>
            </a:r>
            <a:r>
              <a:rPr lang="en-US" dirty="0">
                <a:solidFill>
                  <a:srgbClr val="7030A0"/>
                </a:solidFill>
              </a:rPr>
              <a:t>, das </a:t>
            </a:r>
            <a:r>
              <a:rPr lang="en-US" dirty="0" err="1">
                <a:solidFill>
                  <a:srgbClr val="7030A0"/>
                </a:solidFill>
              </a:rPr>
              <a:t>nördliche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Gesindel</a:t>
            </a:r>
            <a:r>
              <a:rPr lang="en-US" dirty="0">
                <a:solidFill>
                  <a:srgbClr val="7030A0"/>
                </a:solidFill>
              </a:rPr>
              <a:t>, die </a:t>
            </a:r>
            <a:r>
              <a:rPr lang="en-US" dirty="0" err="1">
                <a:solidFill>
                  <a:srgbClr val="7030A0"/>
                </a:solidFill>
              </a:rPr>
              <a:t>Wologdaer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Stickerei</a:t>
            </a:r>
            <a:r>
              <a:rPr lang="en-US" dirty="0">
                <a:solidFill>
                  <a:srgbClr val="7030A0"/>
                </a:solidFill>
              </a:rPr>
              <a:t>, die </a:t>
            </a:r>
            <a:r>
              <a:rPr lang="en-US" dirty="0" err="1">
                <a:solidFill>
                  <a:srgbClr val="7030A0"/>
                </a:solidFill>
              </a:rPr>
              <a:t>Birkenrindenschnitzerei</a:t>
            </a:r>
            <a:r>
              <a:rPr lang="en-US" dirty="0">
                <a:solidFill>
                  <a:srgbClr val="7030A0"/>
                </a:solidFill>
              </a:rPr>
              <a:t>, die </a:t>
            </a:r>
            <a:r>
              <a:rPr lang="en-US" dirty="0" err="1">
                <a:solidFill>
                  <a:srgbClr val="7030A0"/>
                </a:solidFill>
              </a:rPr>
              <a:t>Wologdaer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Lackfarbe</a:t>
            </a:r>
            <a:r>
              <a:rPr lang="en-US" dirty="0">
                <a:solidFill>
                  <a:srgbClr val="7030A0"/>
                </a:solidFill>
              </a:rPr>
              <a:t>  </a:t>
            </a:r>
            <a:endParaRPr lang="ru-RU" dirty="0">
              <a:solidFill>
                <a:srgbClr val="7030A0"/>
              </a:solidFill>
            </a:endParaRP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In </a:t>
            </a:r>
            <a:r>
              <a:rPr lang="en-US" dirty="0" err="1"/>
              <a:t>unserer</a:t>
            </a:r>
            <a:r>
              <a:rPr lang="en-US" dirty="0"/>
              <a:t> Region leben </a:t>
            </a:r>
            <a:r>
              <a:rPr lang="en-US" dirty="0" err="1"/>
              <a:t>viele</a:t>
            </a:r>
            <a:r>
              <a:rPr lang="en-US" dirty="0"/>
              <a:t> </a:t>
            </a:r>
            <a:r>
              <a:rPr lang="en-US" dirty="0" err="1"/>
              <a:t>begabte</a:t>
            </a:r>
            <a:r>
              <a:rPr lang="en-US" dirty="0"/>
              <a:t> Menschen. Die </a:t>
            </a:r>
            <a:r>
              <a:rPr lang="en-US" dirty="0" err="1"/>
              <a:t>Wologdaer</a:t>
            </a:r>
            <a:r>
              <a:rPr lang="en-US" dirty="0"/>
              <a:t> </a:t>
            </a:r>
            <a:r>
              <a:rPr lang="en-US" dirty="0" err="1"/>
              <a:t>Volkskűnstler</a:t>
            </a:r>
            <a:r>
              <a:rPr lang="en-US" dirty="0"/>
              <a:t> </a:t>
            </a:r>
            <a:r>
              <a:rPr lang="en-US" dirty="0" err="1"/>
              <a:t>schaffen</a:t>
            </a:r>
            <a:r>
              <a:rPr lang="en-US" dirty="0"/>
              <a:t> </a:t>
            </a:r>
            <a:r>
              <a:rPr lang="en-US" dirty="0" err="1"/>
              <a:t>solche</a:t>
            </a:r>
            <a:r>
              <a:rPr lang="en-US" dirty="0"/>
              <a:t> </a:t>
            </a:r>
            <a:r>
              <a:rPr lang="en-US" dirty="0" err="1"/>
              <a:t>Kunstwerke</a:t>
            </a:r>
            <a:r>
              <a:rPr lang="en-US" dirty="0"/>
              <a:t>, die </a:t>
            </a:r>
            <a:r>
              <a:rPr lang="en-US" dirty="0" err="1"/>
              <a:t>weltbekannt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. Das </a:t>
            </a:r>
            <a:r>
              <a:rPr lang="en-US" dirty="0" err="1"/>
              <a:t>sind</a:t>
            </a:r>
            <a:r>
              <a:rPr lang="en-US" dirty="0"/>
              <a:t>: ….</a:t>
            </a:r>
            <a:r>
              <a:rPr lang="ru-RU" dirty="0"/>
              <a:t> </a:t>
            </a:r>
            <a:r>
              <a:rPr lang="en-US" dirty="0"/>
              <a:t>Sie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wichtiges</a:t>
            </a:r>
            <a:r>
              <a:rPr lang="en-US" dirty="0"/>
              <a:t> </a:t>
            </a:r>
            <a:r>
              <a:rPr lang="en-US" dirty="0" err="1"/>
              <a:t>Bestandteil</a:t>
            </a:r>
            <a:r>
              <a:rPr lang="en-US" dirty="0"/>
              <a:t> der </a:t>
            </a:r>
            <a:r>
              <a:rPr lang="en-US" dirty="0" err="1"/>
              <a:t>russischen</a:t>
            </a:r>
            <a:r>
              <a:rPr lang="en-US" dirty="0"/>
              <a:t> </a:t>
            </a:r>
            <a:r>
              <a:rPr lang="en-US" dirty="0" err="1"/>
              <a:t>nationalen</a:t>
            </a:r>
            <a:r>
              <a:rPr lang="en-US" dirty="0"/>
              <a:t> Kultur.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7B750-EF3C-4981-9E54-917C40671CAC}"/>
              </a:ext>
            </a:extLst>
          </p:cNvPr>
          <p:cNvSpPr txBox="1"/>
          <p:nvPr/>
        </p:nvSpPr>
        <p:spPr>
          <a:xfrm>
            <a:off x="799380" y="163901"/>
            <a:ext cx="7677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Традиционные вологодские ремёсла и промыслы</a:t>
            </a:r>
          </a:p>
        </p:txBody>
      </p:sp>
    </p:spTree>
    <p:extLst>
      <p:ext uri="{BB962C8B-B14F-4D97-AF65-F5344CB8AC3E}">
        <p14:creationId xmlns:p14="http://schemas.microsoft.com/office/powerpoint/2010/main" val="1995839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9D4330-E093-4BEF-857A-D716EC08C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8" y="0"/>
            <a:ext cx="9325154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FC5772-D7A6-424E-9D53-C7D83C34D799}"/>
              </a:ext>
            </a:extLst>
          </p:cNvPr>
          <p:cNvSpPr/>
          <p:nvPr/>
        </p:nvSpPr>
        <p:spPr>
          <a:xfrm>
            <a:off x="9402792" y="0"/>
            <a:ext cx="278920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261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993E4D-A22B-431E-A6AC-1F1C515EA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0" y="0"/>
            <a:ext cx="9049108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91E16C-F74A-46A1-AD48-33F10500D3A2}"/>
              </a:ext>
            </a:extLst>
          </p:cNvPr>
          <p:cNvSpPr/>
          <p:nvPr/>
        </p:nvSpPr>
        <p:spPr>
          <a:xfrm>
            <a:off x="9126746" y="0"/>
            <a:ext cx="306525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968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7F0DCC-B9D6-41D1-8247-3A6CDDCB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0837"/>
            <a:ext cx="4762500" cy="2892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D983C5-F57C-4077-93C7-DAE76B4326DC}"/>
              </a:ext>
            </a:extLst>
          </p:cNvPr>
          <p:cNvSpPr txBox="1"/>
          <p:nvPr/>
        </p:nvSpPr>
        <p:spPr>
          <a:xfrm>
            <a:off x="686430" y="431321"/>
            <a:ext cx="7781026" cy="203132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457200" algn="just"/>
            <a:r>
              <a:rPr lang="de-DE" dirty="0"/>
              <a:t>Wologda ist die Heimat des Internationalen Theaterfestivals </a:t>
            </a:r>
            <a:r>
              <a:rPr lang="de-DE" b="1" dirty="0">
                <a:solidFill>
                  <a:schemeClr val="accent2"/>
                </a:solidFill>
              </a:rPr>
              <a:t>„</a:t>
            </a:r>
            <a:r>
              <a:rPr lang="en-US" b="1" dirty="0">
                <a:solidFill>
                  <a:schemeClr val="accent2"/>
                </a:solidFill>
              </a:rPr>
              <a:t>Die </a:t>
            </a:r>
            <a:r>
              <a:rPr lang="de-DE" b="1" dirty="0">
                <a:solidFill>
                  <a:schemeClr val="accent2"/>
                </a:solidFill>
              </a:rPr>
              <a:t>Stimmen der Geschichte</a:t>
            </a:r>
            <a:r>
              <a:rPr lang="de-DE" b="1" dirty="0"/>
              <a:t>“. </a:t>
            </a:r>
            <a:r>
              <a:rPr lang="de-DE" dirty="0"/>
              <a:t>Die Vorstellungen finden in den Theatern Wologdas und auf dem Gelände des </a:t>
            </a:r>
            <a:r>
              <a:rPr lang="de-DE" dirty="0" err="1"/>
              <a:t>Wologdaer</a:t>
            </a:r>
            <a:r>
              <a:rPr lang="de-DE" dirty="0"/>
              <a:t> Kremls statt. Das Festival wird alle zwei Jahre im Sommer veranstaltet. Das nächste Festival findet im Jahre </a:t>
            </a:r>
            <a:r>
              <a:rPr lang="de-DE" dirty="0">
                <a:solidFill>
                  <a:schemeClr val="accent2"/>
                </a:solidFill>
              </a:rPr>
              <a:t>2027</a:t>
            </a:r>
            <a:r>
              <a:rPr lang="de-DE" dirty="0"/>
              <a:t> statt. In diesem Jahr feiert Wologda ihr </a:t>
            </a:r>
            <a:r>
              <a:rPr lang="de-DE" dirty="0">
                <a:solidFill>
                  <a:schemeClr val="accent2"/>
                </a:solidFill>
              </a:rPr>
              <a:t>880-jähriges Jubiläum</a:t>
            </a:r>
            <a:r>
              <a:rPr lang="de-DE" dirty="0"/>
              <a:t>. Stadtbewohner und Besucher genießen alle Aufführungen des Festivals „Die Stimmen der Geschichte“.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E54BFA-FE53-4F4E-8C74-354945448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430" y="4117184"/>
            <a:ext cx="3391439" cy="27408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C5DEB9-1837-41F4-A7A2-322459C9C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042" y="2398142"/>
            <a:ext cx="3556958" cy="246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18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877717-DC88-427A-B34D-E369A1C62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4666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2090</TotalTime>
  <Words>507</Words>
  <Application>Microsoft Office PowerPoint</Application>
  <PresentationFormat>Широкоэкранный</PresentationFormat>
  <Paragraphs>63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Trebuchet MS</vt:lpstr>
      <vt:lpstr>Wingdings</vt:lpstr>
      <vt:lpstr>Wingdings 3</vt:lpstr>
      <vt:lpstr>Аспект</vt:lpstr>
      <vt:lpstr>Методические рекомендации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pc_user</dc:creator>
  <cp:lastModifiedBy>pc_user</cp:lastModifiedBy>
  <cp:revision>142</cp:revision>
  <dcterms:created xsi:type="dcterms:W3CDTF">2025-01-29T05:44:15Z</dcterms:created>
  <dcterms:modified xsi:type="dcterms:W3CDTF">2026-04-30T05:29:12Z</dcterms:modified>
</cp:coreProperties>
</file>