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08" r:id="rId3"/>
    <p:sldId id="309" r:id="rId4"/>
    <p:sldId id="275" r:id="rId5"/>
    <p:sldId id="256" r:id="rId6"/>
    <p:sldId id="281" r:id="rId7"/>
    <p:sldId id="276" r:id="rId8"/>
    <p:sldId id="279" r:id="rId9"/>
    <p:sldId id="280" r:id="rId10"/>
    <p:sldId id="286" r:id="rId11"/>
    <p:sldId id="263" r:id="rId12"/>
    <p:sldId id="277" r:id="rId13"/>
    <p:sldId id="265" r:id="rId14"/>
    <p:sldId id="266" r:id="rId15"/>
    <p:sldId id="310" r:id="rId16"/>
    <p:sldId id="283" r:id="rId17"/>
    <p:sldId id="288" r:id="rId18"/>
    <p:sldId id="284" r:id="rId19"/>
    <p:sldId id="259" r:id="rId20"/>
    <p:sldId id="267" r:id="rId21"/>
    <p:sldId id="268" r:id="rId22"/>
    <p:sldId id="269" r:id="rId23"/>
    <p:sldId id="271" r:id="rId24"/>
    <p:sldId id="289" r:id="rId25"/>
    <p:sldId id="272" r:id="rId26"/>
    <p:sldId id="282" r:id="rId27"/>
    <p:sldId id="291" r:id="rId28"/>
    <p:sldId id="273" r:id="rId29"/>
    <p:sldId id="270" r:id="rId30"/>
    <p:sldId id="274" r:id="rId31"/>
    <p:sldId id="296" r:id="rId32"/>
    <p:sldId id="285" r:id="rId33"/>
    <p:sldId id="297" r:id="rId34"/>
    <p:sldId id="287" r:id="rId35"/>
    <p:sldId id="300" r:id="rId36"/>
    <p:sldId id="298" r:id="rId37"/>
    <p:sldId id="299" r:id="rId38"/>
    <p:sldId id="302" r:id="rId39"/>
    <p:sldId id="303" r:id="rId40"/>
    <p:sldId id="301" r:id="rId41"/>
    <p:sldId id="278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2082B-E673-45C9-B30A-D36AE1C9A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6BF97B-46D5-48CC-ADCE-ACB1315CD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4BDF17-A1B2-4755-9757-5EA0093F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F90395-50EA-4B2E-BD65-F82C5E42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6E7FE3-DBF5-40ED-8379-41D8C6E1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9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3D9A-DD8C-4DB6-8718-829C630D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B540F-163E-4C83-A8F0-A97B093F3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EF3FB2-0D3D-4B4E-A798-68740EAF7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06033-E63B-4BB1-9386-E94E3460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BDFF47-70A8-4107-A9CE-D0AAE1A7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90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B20D13-7B72-4DD6-A78B-A8AAA3B4CB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DF9704-56DB-4E91-B273-DDEBA1C4F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7152FC-C173-4902-B86D-3AF23068D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631B18-5AB7-43C7-89CE-637A0804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851128-6A6A-40FF-B749-64DB4C14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1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38BDC-10C9-4FB0-BD04-F6B4F6D43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B61B68-34FC-45BF-9834-47ACBA80E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00EF5-0452-4C7C-A706-3FE831BA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C73E21-ED0A-43B1-80B4-1ACD6488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856D09-EE70-441E-89E8-030FE051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8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C25D7-3881-4D3F-BB69-747C7BBF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D5BC7-4249-4BEC-B4DA-03897ADDE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452CFA-359D-49E7-A8B4-10EEDB50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48887-1FEA-4F31-A4CA-67BC00C81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FB531-3CD3-44BC-9907-3CED5A80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6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BEFE-F0CE-46E3-9E67-3E7DAAED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09DFD6-808D-48FC-B7BB-73C57E838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B29BE-60F8-4630-A686-0B01EBAAB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3FA6FE-A89E-4057-9AD5-9F82C274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37F89F-67F6-4DAA-8D35-D202FF98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7A4E2C-25E9-41F3-8BD3-57583C4E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32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F689C-233C-4CAB-B65A-CE4B509F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AB866D-E659-45E2-ADBF-199C338E7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27453B-A3E1-41E2-B56A-7844A9CBD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88657E-7A05-4057-A114-69C03CB5F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00D3F3-87C1-48FC-89C2-1D06CE678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583198E-72B4-401F-9435-E6A0ACA3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CEC8A5-D60E-4263-8B57-6C082A39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AD2149-EF26-4734-96EC-E35E68B4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53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1F347-E460-46D3-82FE-1868D4F54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7180DF-9BD2-4BA9-9B07-50810FD6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B076B3-2106-450E-A43B-1FB51754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B1F46F-7643-4E37-AC3E-6A93B147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85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944165-05EC-468C-8A2B-5B58B2DC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1D9DFC-FF66-4671-8730-1747B346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0AE564-E98B-4158-9A4B-AAF76869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1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17603-1ACF-4CDB-B749-CD80AB98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B730C8-D5FC-43D4-A8C3-CEA59E55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A2BC85-C735-4AF5-8B99-09E8E17CC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F4EE4F-23A0-451E-A9D2-71F89E05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BB1542-EA07-4B4C-ACD5-75BB6B021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20F202-57E6-4886-8715-AEAF5611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8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C459F-43FF-4B29-846E-9C70D84F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7A2B8-DA7E-4BD5-AFA8-C224D812E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949091-E2A9-4A9A-BCE2-FDE88FB3B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D59D5-8688-4D5E-BBC2-5FA44DA2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FA144F-D53B-418C-B843-A5DAFF2E8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4741A2-6C2E-488F-AD9B-6173D2B8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0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0736B-0876-451D-B20B-7B83BF1BF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C57748-9650-4C9F-BB44-4A0AEF841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D6EE2-CEBA-4996-B71C-6CE12EB84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8095-BA2D-4511-877D-8A635C0D83BB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7CA494-B4AA-4C71-A75C-BD2E7FFD7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909FE0-BA47-4188-8E5E-BAAECA5B5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C1B14-446C-4FA8-95FD-3B449B96E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9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A7A33CE-5000-43AC-AE52-A5AF6EC72CF5}"/>
              </a:ext>
            </a:extLst>
          </p:cNvPr>
          <p:cNvSpPr/>
          <p:nvPr/>
        </p:nvSpPr>
        <p:spPr>
          <a:xfrm>
            <a:off x="219456" y="5584291"/>
            <a:ext cx="7818120" cy="10881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“</a:t>
            </a:r>
            <a:r>
              <a:rPr lang="en-US" sz="4000" dirty="0" err="1">
                <a:solidFill>
                  <a:schemeClr val="tx2"/>
                </a:solidFill>
              </a:rPr>
              <a:t>Willkommen</a:t>
            </a:r>
            <a:r>
              <a:rPr lang="en-US" sz="4000" dirty="0">
                <a:solidFill>
                  <a:schemeClr val="tx2"/>
                </a:solidFill>
              </a:rPr>
              <a:t> in </a:t>
            </a:r>
            <a:r>
              <a:rPr lang="en-US" sz="4000" dirty="0" err="1">
                <a:solidFill>
                  <a:schemeClr val="tx2"/>
                </a:solidFill>
              </a:rPr>
              <a:t>Wologda</a:t>
            </a:r>
            <a:r>
              <a:rPr lang="en-US" sz="4000" dirty="0">
                <a:solidFill>
                  <a:schemeClr val="tx2"/>
                </a:solidFill>
              </a:rPr>
              <a:t>!”</a:t>
            </a:r>
            <a:endParaRPr lang="ru-RU" sz="4000" dirty="0">
              <a:solidFill>
                <a:schemeClr val="tx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C5E7EE-4D4C-49E0-A073-E7315F39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" y="407620"/>
            <a:ext cx="7101261" cy="48867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0DCCAD-843C-4598-A4B7-C6D9F6CE9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051" y="4374292"/>
            <a:ext cx="4029837" cy="24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79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4C8078-B831-4627-BA8D-46980166BA74}"/>
              </a:ext>
            </a:extLst>
          </p:cNvPr>
          <p:cNvSpPr txBox="1"/>
          <p:nvPr/>
        </p:nvSpPr>
        <p:spPr>
          <a:xfrm>
            <a:off x="1472184" y="1060704"/>
            <a:ext cx="9582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Station 1. </a:t>
            </a:r>
            <a:r>
              <a:rPr lang="en-US" sz="5400" dirty="0" err="1"/>
              <a:t>Historisch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4257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B8CBBF-E526-4A51-8213-0CB45E547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72" y="109918"/>
            <a:ext cx="6136164" cy="2925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02B4E3-6DC9-4A55-9BE0-CD30B4D6627B}"/>
              </a:ext>
            </a:extLst>
          </p:cNvPr>
          <p:cNvSpPr txBox="1"/>
          <p:nvPr/>
        </p:nvSpPr>
        <p:spPr>
          <a:xfrm>
            <a:off x="310896" y="3355848"/>
            <a:ext cx="106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Der </a:t>
            </a:r>
            <a:r>
              <a:rPr lang="en-US" dirty="0" err="1">
                <a:solidFill>
                  <a:srgbClr val="FF0000"/>
                </a:solidFill>
              </a:rPr>
              <a:t>Kremlplatz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Blick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Glockenturm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6D56B-C520-4D0C-BCF1-7DF4610D5AA5}"/>
              </a:ext>
            </a:extLst>
          </p:cNvPr>
          <p:cNvSpPr txBox="1"/>
          <p:nvPr/>
        </p:nvSpPr>
        <p:spPr>
          <a:xfrm>
            <a:off x="6675120" y="3355848"/>
            <a:ext cx="503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Der </a:t>
            </a:r>
            <a:r>
              <a:rPr lang="en-US" dirty="0" err="1">
                <a:solidFill>
                  <a:srgbClr val="FF0000"/>
                </a:solidFill>
              </a:rPr>
              <a:t>Kremlplatz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im</a:t>
            </a:r>
            <a:r>
              <a:rPr lang="en-US" dirty="0"/>
              <a:t> Sommer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11700-9944-4FE1-94E1-4135988AD73B}"/>
              </a:ext>
            </a:extLst>
          </p:cNvPr>
          <p:cNvSpPr txBox="1"/>
          <p:nvPr/>
        </p:nvSpPr>
        <p:spPr>
          <a:xfrm>
            <a:off x="2871216" y="6227064"/>
            <a:ext cx="644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Der </a:t>
            </a:r>
            <a:r>
              <a:rPr lang="en-US" dirty="0" err="1">
                <a:solidFill>
                  <a:srgbClr val="FF0000"/>
                </a:solidFill>
              </a:rPr>
              <a:t>Kremlplatz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im</a:t>
            </a:r>
            <a:r>
              <a:rPr lang="en-US" dirty="0"/>
              <a:t> Winter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A02E1C-56A6-4813-BCFF-3C9D3B064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192" y="109918"/>
            <a:ext cx="4352544" cy="29724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EF9E5E-2C61-4EB5-82A2-1698A6110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113" y="3776130"/>
            <a:ext cx="3526726" cy="24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0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59EFD3-9CE6-42DB-8D36-85DC32CD0F27}"/>
              </a:ext>
            </a:extLst>
          </p:cNvPr>
          <p:cNvSpPr txBox="1"/>
          <p:nvPr/>
        </p:nvSpPr>
        <p:spPr>
          <a:xfrm>
            <a:off x="1211116" y="5797296"/>
            <a:ext cx="322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Bild von </a:t>
            </a:r>
            <a:r>
              <a:rPr lang="en-US" dirty="0" err="1"/>
              <a:t>Iwan</a:t>
            </a:r>
            <a:r>
              <a:rPr lang="en-US" dirty="0"/>
              <a:t> IV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84CA-99B6-43C6-9EB3-5E0D1392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" y="193738"/>
            <a:ext cx="3048000" cy="5419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8B6D5A-EABF-4222-AC27-E16AA750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688" y="413385"/>
            <a:ext cx="5974080" cy="4019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CDEA5-0105-473D-AC75-D44454119C6F}"/>
              </a:ext>
            </a:extLst>
          </p:cNvPr>
          <p:cNvSpPr txBox="1"/>
          <p:nvPr/>
        </p:nvSpPr>
        <p:spPr>
          <a:xfrm>
            <a:off x="5733288" y="4736592"/>
            <a:ext cx="560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Die </a:t>
            </a:r>
            <a:r>
              <a:rPr lang="en-US" dirty="0" err="1"/>
              <a:t>Skulptur</a:t>
            </a:r>
            <a:r>
              <a:rPr lang="en-US" dirty="0"/>
              <a:t> von </a:t>
            </a:r>
            <a:r>
              <a:rPr lang="en-US" dirty="0" err="1"/>
              <a:t>Iwan</a:t>
            </a:r>
            <a:r>
              <a:rPr lang="en-US" dirty="0"/>
              <a:t> IV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255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106B2D-1629-4A8F-9199-9728613E6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0"/>
            <a:ext cx="5630227" cy="32388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6FB9E5-3C7F-4FC9-9BCA-F9331A4E0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792" y="-7373"/>
            <a:ext cx="5368861" cy="36369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8975D0-DEFC-4A5F-8018-F60C9557E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46" y="3382709"/>
            <a:ext cx="4625333" cy="2995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CE742-18EF-4EAD-AD80-E741E7ADDD2E}"/>
              </a:ext>
            </a:extLst>
          </p:cNvPr>
          <p:cNvSpPr txBox="1"/>
          <p:nvPr/>
        </p:nvSpPr>
        <p:spPr>
          <a:xfrm>
            <a:off x="6336791" y="2592488"/>
            <a:ext cx="5368861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2) Der </a:t>
            </a:r>
            <a:r>
              <a:rPr lang="en-US" i="1" dirty="0" err="1"/>
              <a:t>Wologdaer</a:t>
            </a:r>
            <a:r>
              <a:rPr lang="en-US" i="1" dirty="0"/>
              <a:t> </a:t>
            </a:r>
            <a:r>
              <a:rPr lang="en-US" i="1" dirty="0" err="1"/>
              <a:t>Kreml</a:t>
            </a:r>
            <a:r>
              <a:rPr lang="en-US" i="1" dirty="0"/>
              <a:t> war die </a:t>
            </a:r>
            <a:r>
              <a:rPr lang="en-US" i="1" dirty="0" err="1"/>
              <a:t>größte</a:t>
            </a:r>
            <a:r>
              <a:rPr lang="en-US" i="1" dirty="0"/>
              <a:t> </a:t>
            </a:r>
            <a:r>
              <a:rPr lang="en-US" i="1" dirty="0" err="1"/>
              <a:t>russische</a:t>
            </a:r>
            <a:r>
              <a:rPr lang="en-US" i="1" dirty="0"/>
              <a:t> </a:t>
            </a:r>
            <a:r>
              <a:rPr lang="en-US" i="1" dirty="0" err="1"/>
              <a:t>Festung</a:t>
            </a:r>
            <a:r>
              <a:rPr lang="en-US" i="1" dirty="0"/>
              <a:t> des 15. und 16. </a:t>
            </a:r>
            <a:r>
              <a:rPr lang="en-US" i="1" dirty="0" err="1"/>
              <a:t>Jahrhunderts</a:t>
            </a:r>
            <a:r>
              <a:rPr lang="en-US" i="1" dirty="0"/>
              <a:t>. Seine </a:t>
            </a:r>
            <a:r>
              <a:rPr lang="en-US" i="1" dirty="0" err="1"/>
              <a:t>Gesamtfläche</a:t>
            </a:r>
            <a:r>
              <a:rPr lang="en-US" i="1" dirty="0"/>
              <a:t> </a:t>
            </a:r>
            <a:r>
              <a:rPr lang="en-US" i="1" dirty="0" err="1"/>
              <a:t>betrug</a:t>
            </a:r>
            <a:r>
              <a:rPr lang="en-US" i="1" dirty="0"/>
              <a:t> 46 </a:t>
            </a:r>
            <a:r>
              <a:rPr lang="en-US" i="1" dirty="0" err="1"/>
              <a:t>Hektar</a:t>
            </a:r>
            <a:r>
              <a:rPr lang="en-US" i="1" dirty="0"/>
              <a:t>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0487A-2A8A-4967-B382-2C86D3AE1579}"/>
              </a:ext>
            </a:extLst>
          </p:cNvPr>
          <p:cNvSpPr txBox="1"/>
          <p:nvPr/>
        </p:nvSpPr>
        <p:spPr>
          <a:xfrm>
            <a:off x="374904" y="2592488"/>
            <a:ext cx="563022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1) Unser </a:t>
            </a:r>
            <a:r>
              <a:rPr lang="en-US" i="1" dirty="0" err="1"/>
              <a:t>Kreml</a:t>
            </a:r>
            <a:r>
              <a:rPr lang="en-US" i="1" dirty="0"/>
              <a:t> </a:t>
            </a:r>
            <a:r>
              <a:rPr lang="en-US" i="1" dirty="0" err="1"/>
              <a:t>hatte</a:t>
            </a:r>
            <a:r>
              <a:rPr lang="en-US" i="1" dirty="0"/>
              <a:t> </a:t>
            </a:r>
            <a:r>
              <a:rPr lang="en-US" i="1" dirty="0" err="1"/>
              <a:t>im</a:t>
            </a:r>
            <a:r>
              <a:rPr lang="en-US" i="1" dirty="0"/>
              <a:t> </a:t>
            </a:r>
            <a:r>
              <a:rPr lang="en-US" i="1" dirty="0" err="1"/>
              <a:t>Vergleich</a:t>
            </a:r>
            <a:r>
              <a:rPr lang="en-US" i="1" dirty="0"/>
              <a:t> </a:t>
            </a:r>
            <a:r>
              <a:rPr lang="en-US" i="1" dirty="0" err="1"/>
              <a:t>zu</a:t>
            </a:r>
            <a:r>
              <a:rPr lang="en-US" i="1" dirty="0"/>
              <a:t> </a:t>
            </a:r>
            <a:r>
              <a:rPr lang="en-US" i="1" dirty="0" err="1"/>
              <a:t>anderen</a:t>
            </a:r>
            <a:r>
              <a:rPr lang="en-US" i="1" dirty="0"/>
              <a:t> </a:t>
            </a:r>
            <a:r>
              <a:rPr lang="en-US" i="1" dirty="0" err="1"/>
              <a:t>russischen</a:t>
            </a:r>
            <a:r>
              <a:rPr lang="en-US" i="1" dirty="0"/>
              <a:t> </a:t>
            </a:r>
            <a:r>
              <a:rPr lang="en-US" i="1" dirty="0" err="1"/>
              <a:t>Festungen</a:t>
            </a:r>
            <a:r>
              <a:rPr lang="en-US" i="1" dirty="0"/>
              <a:t> die </a:t>
            </a:r>
            <a:r>
              <a:rPr lang="en-US" i="1" dirty="0" err="1"/>
              <a:t>dicksten</a:t>
            </a:r>
            <a:r>
              <a:rPr lang="en-US" i="1" dirty="0"/>
              <a:t> </a:t>
            </a:r>
            <a:r>
              <a:rPr lang="en-US" i="1" dirty="0" err="1"/>
              <a:t>Mauern</a:t>
            </a:r>
            <a:r>
              <a:rPr lang="en-US" i="1" dirty="0"/>
              <a:t> – </a:t>
            </a:r>
            <a:r>
              <a:rPr lang="en-US" i="1" dirty="0" err="1"/>
              <a:t>etwa</a:t>
            </a:r>
            <a:r>
              <a:rPr lang="en-US" i="1" dirty="0"/>
              <a:t> 8,5 m.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5938E-A608-4FBE-9F86-FCEB13F2321B}"/>
              </a:ext>
            </a:extLst>
          </p:cNvPr>
          <p:cNvSpPr txBox="1"/>
          <p:nvPr/>
        </p:nvSpPr>
        <p:spPr>
          <a:xfrm>
            <a:off x="12096" y="5934670"/>
            <a:ext cx="5867971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3) Die </a:t>
            </a:r>
            <a:r>
              <a:rPr lang="en-US" i="1" dirty="0" err="1"/>
              <a:t>Breite</a:t>
            </a:r>
            <a:r>
              <a:rPr lang="en-US" i="1" dirty="0"/>
              <a:t> der </a:t>
            </a:r>
            <a:r>
              <a:rPr lang="en-US" i="1" dirty="0" err="1"/>
              <a:t>Festungsgräben</a:t>
            </a:r>
            <a:r>
              <a:rPr lang="en-US" i="1" dirty="0"/>
              <a:t> (</a:t>
            </a:r>
            <a:r>
              <a:rPr lang="en-US" i="1" dirty="0" err="1"/>
              <a:t>ширина</a:t>
            </a:r>
            <a:r>
              <a:rPr lang="en-US" i="1" dirty="0"/>
              <a:t> </a:t>
            </a:r>
            <a:r>
              <a:rPr lang="en-US" i="1" dirty="0" err="1"/>
              <a:t>крепостных</a:t>
            </a:r>
            <a:r>
              <a:rPr lang="en-US" i="1" dirty="0"/>
              <a:t> </a:t>
            </a:r>
            <a:r>
              <a:rPr lang="en-US" i="1" dirty="0" err="1"/>
              <a:t>рвов</a:t>
            </a:r>
            <a:r>
              <a:rPr lang="en-US" i="1" dirty="0"/>
              <a:t>) </a:t>
            </a:r>
            <a:r>
              <a:rPr lang="en-US" i="1" dirty="0" err="1"/>
              <a:t>betrug</a:t>
            </a:r>
            <a:r>
              <a:rPr lang="en-US" i="1" dirty="0"/>
              <a:t> 65 m, die </a:t>
            </a:r>
            <a:r>
              <a:rPr lang="en-US" i="1" dirty="0" err="1"/>
              <a:t>Tiefe</a:t>
            </a:r>
            <a:r>
              <a:rPr lang="en-US" i="1" dirty="0"/>
              <a:t> — </a:t>
            </a:r>
            <a:r>
              <a:rPr lang="en-US" i="1" dirty="0" err="1"/>
              <a:t>mehr</a:t>
            </a:r>
            <a:r>
              <a:rPr lang="en-US" i="1" dirty="0"/>
              <a:t> </a:t>
            </a:r>
            <a:r>
              <a:rPr lang="en-US" i="1" dirty="0" err="1"/>
              <a:t>als</a:t>
            </a:r>
            <a:r>
              <a:rPr lang="en-US" i="1" dirty="0"/>
              <a:t> 20 m.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D727D2-0A48-468C-8B2B-B64D2059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756" y="3619182"/>
            <a:ext cx="5368860" cy="3081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257F0C-0A44-4987-A975-DF1D3E722958}"/>
              </a:ext>
            </a:extLst>
          </p:cNvPr>
          <p:cNvSpPr txBox="1"/>
          <p:nvPr/>
        </p:nvSpPr>
        <p:spPr>
          <a:xfrm>
            <a:off x="6324031" y="6211669"/>
            <a:ext cx="586796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4) </a:t>
            </a:r>
            <a:r>
              <a:rPr lang="en-US" i="1" dirty="0" err="1"/>
              <a:t>Heute</a:t>
            </a:r>
            <a:r>
              <a:rPr lang="en-US" i="1" dirty="0"/>
              <a:t> </a:t>
            </a:r>
            <a:r>
              <a:rPr lang="en-US" i="1" dirty="0" err="1"/>
              <a:t>befindet</a:t>
            </a:r>
            <a:r>
              <a:rPr lang="en-US" i="1" dirty="0"/>
              <a:t> </a:t>
            </a:r>
            <a:r>
              <a:rPr lang="en-US" i="1" dirty="0" err="1"/>
              <a:t>sich</a:t>
            </a:r>
            <a:r>
              <a:rPr lang="en-US" i="1" dirty="0"/>
              <a:t> auf </a:t>
            </a:r>
            <a:r>
              <a:rPr lang="en-US" i="1" dirty="0" err="1"/>
              <a:t>diesem</a:t>
            </a:r>
            <a:r>
              <a:rPr lang="en-US" i="1" dirty="0"/>
              <a:t> </a:t>
            </a:r>
            <a:r>
              <a:rPr lang="en-US" i="1" dirty="0" err="1"/>
              <a:t>Territorium</a:t>
            </a:r>
            <a:r>
              <a:rPr lang="en-US" i="1" dirty="0"/>
              <a:t> das Staatliche Museum.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3865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FAA2E5-0D1E-4138-B191-C195F8A58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7" y="74400"/>
            <a:ext cx="3264137" cy="28365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4A854F-5A1A-4AEE-AF4C-535DFF33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224" y="74400"/>
            <a:ext cx="2980944" cy="29349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2D60F5-612A-47D2-A9C6-2702A82F1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3947047"/>
            <a:ext cx="5693854" cy="22492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AC1532-5D65-42C1-B7B6-B976C5EBD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520" y="152409"/>
            <a:ext cx="4337300" cy="3484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AD3D60-0DBC-4546-830A-597AB34B3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326" y="3343406"/>
            <a:ext cx="2920393" cy="3172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A8B32-87DD-4E9D-935D-06120BAA3479}"/>
              </a:ext>
            </a:extLst>
          </p:cNvPr>
          <p:cNvSpPr txBox="1"/>
          <p:nvPr/>
        </p:nvSpPr>
        <p:spPr>
          <a:xfrm>
            <a:off x="0" y="6211668"/>
            <a:ext cx="601343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Das Spitzenmuseum in </a:t>
            </a:r>
            <a:r>
              <a:rPr lang="en-US" dirty="0" err="1"/>
              <a:t>Wologda</a:t>
            </a:r>
            <a:r>
              <a:rPr lang="en-US" dirty="0"/>
              <a:t> </a:t>
            </a:r>
          </a:p>
          <a:p>
            <a:pPr algn="ctr"/>
            <a:r>
              <a:rPr lang="ru-RU" dirty="0"/>
              <a:t>Вологодский музей кружева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48DA3-C540-478F-B8AF-F97A458BB030}"/>
              </a:ext>
            </a:extLst>
          </p:cNvPr>
          <p:cNvSpPr txBox="1"/>
          <p:nvPr/>
        </p:nvSpPr>
        <p:spPr>
          <a:xfrm>
            <a:off x="0" y="3009352"/>
            <a:ext cx="346557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Die Auferstehungskathedrale </a:t>
            </a:r>
            <a:r>
              <a:rPr lang="ru-RU" dirty="0"/>
              <a:t>Воскресенский собор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825BE-28FF-4084-90D2-EDA461AC63F3}"/>
              </a:ext>
            </a:extLst>
          </p:cNvPr>
          <p:cNvSpPr txBox="1"/>
          <p:nvPr/>
        </p:nvSpPr>
        <p:spPr>
          <a:xfrm>
            <a:off x="3872678" y="3009352"/>
            <a:ext cx="336937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Die Sophienkathedrale </a:t>
            </a:r>
            <a:r>
              <a:rPr lang="ru-RU" dirty="0"/>
              <a:t>Софийский собор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1588F-557B-49D1-BB5F-8EADDE5B71E4}"/>
              </a:ext>
            </a:extLst>
          </p:cNvPr>
          <p:cNvSpPr txBox="1"/>
          <p:nvPr/>
        </p:nvSpPr>
        <p:spPr>
          <a:xfrm>
            <a:off x="6668818" y="6211669"/>
            <a:ext cx="440740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Die Alexander</a:t>
            </a:r>
            <a:r>
              <a:rPr lang="ru-RU" dirty="0"/>
              <a:t>-</a:t>
            </a:r>
            <a:r>
              <a:rPr lang="en-US" dirty="0" err="1"/>
              <a:t>Newski</a:t>
            </a:r>
            <a:r>
              <a:rPr lang="ru-RU" dirty="0"/>
              <a:t>-</a:t>
            </a:r>
            <a:r>
              <a:rPr lang="en-US" dirty="0" err="1"/>
              <a:t>Kirche</a:t>
            </a:r>
            <a:r>
              <a:rPr lang="en-US" dirty="0"/>
              <a:t> </a:t>
            </a:r>
          </a:p>
          <a:p>
            <a:pPr algn="ctr"/>
            <a:r>
              <a:rPr lang="ru-RU" dirty="0"/>
              <a:t>Церковь Александра Невского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A0662-F456-444D-AA09-A5D3589BBC9C}"/>
              </a:ext>
            </a:extLst>
          </p:cNvPr>
          <p:cNvSpPr txBox="1"/>
          <p:nvPr/>
        </p:nvSpPr>
        <p:spPr>
          <a:xfrm>
            <a:off x="7412326" y="0"/>
            <a:ext cx="459943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Das </a:t>
            </a:r>
            <a:r>
              <a:rPr lang="en-US" dirty="0" err="1"/>
              <a:t>Denkmal</a:t>
            </a:r>
            <a:r>
              <a:rPr lang="en-US" dirty="0"/>
              <a:t> f</a:t>
            </a:r>
            <a:r>
              <a:rPr lang="ru-RU" dirty="0"/>
              <a:t>ü</a:t>
            </a:r>
            <a:r>
              <a:rPr lang="en-US" dirty="0"/>
              <a:t>r K</a:t>
            </a:r>
            <a:r>
              <a:rPr lang="ru-RU" dirty="0"/>
              <a:t>. </a:t>
            </a:r>
            <a:r>
              <a:rPr lang="en-US" dirty="0" err="1"/>
              <a:t>Batjuschkow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160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192B1B-1244-4E16-9541-BF2965F6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40" y="380238"/>
            <a:ext cx="8458200" cy="476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09D8E2-8749-4935-B7D5-8E83AE437393}"/>
              </a:ext>
            </a:extLst>
          </p:cNvPr>
          <p:cNvSpPr txBox="1"/>
          <p:nvPr/>
        </p:nvSpPr>
        <p:spPr>
          <a:xfrm>
            <a:off x="2753868" y="5243322"/>
            <a:ext cx="6684264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Das </a:t>
            </a:r>
            <a:r>
              <a:rPr lang="en-US" sz="2800" dirty="0" err="1"/>
              <a:t>Denkmal</a:t>
            </a:r>
            <a:r>
              <a:rPr lang="en-US" sz="2800" dirty="0"/>
              <a:t> </a:t>
            </a:r>
            <a:r>
              <a:rPr lang="en-US" sz="2800" dirty="0" err="1"/>
              <a:t>für</a:t>
            </a:r>
            <a:r>
              <a:rPr lang="en-US" sz="2800" dirty="0"/>
              <a:t> </a:t>
            </a:r>
            <a:r>
              <a:rPr lang="en-US" sz="2800" dirty="0" err="1"/>
              <a:t>Iwan</a:t>
            </a:r>
            <a:r>
              <a:rPr lang="en-US" sz="2800" dirty="0"/>
              <a:t> den </a:t>
            </a:r>
            <a:r>
              <a:rPr lang="en-US" sz="2800" dirty="0" err="1"/>
              <a:t>Schrecklichen</a:t>
            </a:r>
            <a:r>
              <a:rPr lang="en-US" sz="2800" dirty="0"/>
              <a:t> in </a:t>
            </a:r>
            <a:r>
              <a:rPr lang="en-US" sz="2800" dirty="0" err="1"/>
              <a:t>Wologda</a:t>
            </a:r>
            <a:r>
              <a:rPr lang="en-US" sz="2800" dirty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8962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228E90-27A1-4DDC-9580-7A4AACB74195}"/>
              </a:ext>
            </a:extLst>
          </p:cNvPr>
          <p:cNvSpPr/>
          <p:nvPr/>
        </p:nvSpPr>
        <p:spPr>
          <a:xfrm>
            <a:off x="582168" y="242242"/>
            <a:ext cx="11027664" cy="7063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Aufgabe 1.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/>
              <a:t>Beantworten</a:t>
            </a:r>
            <a:r>
              <a:rPr lang="en-US" sz="2800" dirty="0"/>
              <a:t> Sie die </a:t>
            </a:r>
            <a:r>
              <a:rPr lang="en-US" sz="2800" dirty="0" err="1"/>
              <a:t>folgenden</a:t>
            </a:r>
            <a:r>
              <a:rPr lang="en-US" sz="2800" dirty="0"/>
              <a:t> </a:t>
            </a:r>
            <a:r>
              <a:rPr lang="en-US" sz="2800" dirty="0" err="1"/>
              <a:t>Fragen</a:t>
            </a:r>
            <a:r>
              <a:rPr lang="en-US" sz="2800" dirty="0"/>
              <a:t>. </a:t>
            </a:r>
            <a:r>
              <a:rPr lang="en-US" sz="2800" dirty="0" err="1"/>
              <a:t>Wählen</a:t>
            </a:r>
            <a:r>
              <a:rPr lang="en-US" sz="2800" dirty="0"/>
              <a:t> Sie die </a:t>
            </a:r>
            <a:r>
              <a:rPr lang="en-US" sz="2800" dirty="0" err="1"/>
              <a:t>richtige</a:t>
            </a:r>
            <a:r>
              <a:rPr lang="en-US" sz="2800" dirty="0"/>
              <a:t> </a:t>
            </a:r>
            <a:r>
              <a:rPr lang="en-US" sz="2800" dirty="0" err="1"/>
              <a:t>Antwort</a:t>
            </a:r>
            <a:r>
              <a:rPr lang="en-US" sz="2800" dirty="0"/>
              <a:t>. </a:t>
            </a:r>
            <a:r>
              <a:rPr lang="en-US" sz="2800" dirty="0" err="1"/>
              <a:t>Für</a:t>
            </a:r>
            <a:r>
              <a:rPr lang="en-US" sz="2800" dirty="0"/>
              <a:t> </a:t>
            </a:r>
            <a:r>
              <a:rPr lang="en-US" sz="2800" dirty="0" err="1"/>
              <a:t>jede</a:t>
            </a:r>
            <a:r>
              <a:rPr lang="en-US" sz="2800" dirty="0"/>
              <a:t> </a:t>
            </a:r>
            <a:r>
              <a:rPr lang="en-US" sz="2800" dirty="0" err="1"/>
              <a:t>richtige</a:t>
            </a:r>
            <a:r>
              <a:rPr lang="en-US" sz="2800" dirty="0"/>
              <a:t> </a:t>
            </a:r>
            <a:r>
              <a:rPr lang="en-US" sz="2800" dirty="0" err="1"/>
              <a:t>Antwort</a:t>
            </a:r>
            <a:r>
              <a:rPr lang="en-US" sz="2800" dirty="0"/>
              <a:t> </a:t>
            </a:r>
            <a:r>
              <a:rPr lang="en-US" sz="2800" dirty="0" err="1"/>
              <a:t>erhalten</a:t>
            </a:r>
            <a:r>
              <a:rPr lang="en-US" sz="2800" dirty="0"/>
              <a:t> Sie </a:t>
            </a:r>
            <a:r>
              <a:rPr lang="en-US" sz="2800" dirty="0" err="1"/>
              <a:t>einen</a:t>
            </a:r>
            <a:r>
              <a:rPr lang="en-US" sz="2800" dirty="0"/>
              <a:t> </a:t>
            </a:r>
            <a:r>
              <a:rPr lang="en-US" sz="2800" dirty="0" err="1"/>
              <a:t>Punkt</a:t>
            </a:r>
            <a:r>
              <a:rPr lang="en-US" sz="2800" dirty="0"/>
              <a:t>:</a:t>
            </a:r>
          </a:p>
          <a:p>
            <a:endParaRPr lang="ru-RU" sz="2800" dirty="0"/>
          </a:p>
          <a:p>
            <a:r>
              <a:rPr lang="en-US" sz="2800" b="1" dirty="0"/>
              <a:t>1. </a:t>
            </a:r>
            <a:r>
              <a:rPr lang="en-US" sz="2800" b="1" dirty="0" err="1"/>
              <a:t>Wann</a:t>
            </a:r>
            <a:r>
              <a:rPr lang="en-US" sz="2800" b="1" dirty="0"/>
              <a:t> </a:t>
            </a:r>
            <a:r>
              <a:rPr lang="en-US" sz="2800" b="1" dirty="0" err="1"/>
              <a:t>wurde</a:t>
            </a:r>
            <a:r>
              <a:rPr lang="en-US" sz="2800" b="1" dirty="0"/>
              <a:t> </a:t>
            </a:r>
            <a:r>
              <a:rPr lang="en-US" sz="2800" b="1" dirty="0" err="1"/>
              <a:t>Wologda</a:t>
            </a:r>
            <a:r>
              <a:rPr lang="en-US" sz="2800" b="1" dirty="0"/>
              <a:t> </a:t>
            </a:r>
            <a:r>
              <a:rPr lang="en-US" sz="2800" b="1" dirty="0" err="1"/>
              <a:t>gegründet</a:t>
            </a:r>
            <a:r>
              <a:rPr lang="en-US" sz="2800" b="1" dirty="0"/>
              <a:t>?</a:t>
            </a:r>
            <a:endParaRPr lang="ru-RU" sz="2800" b="1" dirty="0"/>
          </a:p>
          <a:p>
            <a:r>
              <a:rPr lang="en-US" sz="2800" dirty="0"/>
              <a:t>a. 1234 b. 1147 c. 1325</a:t>
            </a:r>
            <a:endParaRPr lang="ru-RU" sz="2800" dirty="0"/>
          </a:p>
          <a:p>
            <a:r>
              <a:rPr lang="en-US" sz="2800" dirty="0"/>
              <a:t> </a:t>
            </a:r>
            <a:endParaRPr lang="ru-RU" sz="2800" dirty="0"/>
          </a:p>
          <a:p>
            <a:r>
              <a:rPr lang="en-US" sz="2800" dirty="0"/>
              <a:t>2. </a:t>
            </a:r>
            <a:r>
              <a:rPr lang="en-US" sz="2800" b="1" dirty="0" err="1"/>
              <a:t>Wer</a:t>
            </a:r>
            <a:r>
              <a:rPr lang="en-US" sz="2800" b="1" dirty="0"/>
              <a:t> </a:t>
            </a:r>
            <a:r>
              <a:rPr lang="en-US" sz="2800" b="1" dirty="0" err="1"/>
              <a:t>gründete</a:t>
            </a:r>
            <a:r>
              <a:rPr lang="en-US" sz="2800" b="1" dirty="0"/>
              <a:t> </a:t>
            </a:r>
            <a:r>
              <a:rPr lang="en-US" sz="2800" b="1" dirty="0" err="1"/>
              <a:t>Wologda</a:t>
            </a:r>
            <a:r>
              <a:rPr lang="en-US" sz="2800" b="1" dirty="0"/>
              <a:t> der </a:t>
            </a:r>
            <a:r>
              <a:rPr lang="en-US" sz="2800" b="1" dirty="0" err="1"/>
              <a:t>Legende</a:t>
            </a:r>
            <a:r>
              <a:rPr lang="en-US" sz="2800" b="1" dirty="0"/>
              <a:t> </a:t>
            </a:r>
            <a:r>
              <a:rPr lang="en-US" sz="2800" b="1" dirty="0" err="1"/>
              <a:t>nach</a:t>
            </a:r>
            <a:r>
              <a:rPr lang="en-US" sz="2800" b="1" dirty="0"/>
              <a:t>?</a:t>
            </a:r>
            <a:endParaRPr lang="ru-RU" sz="2800" b="1" dirty="0"/>
          </a:p>
          <a:p>
            <a:r>
              <a:rPr lang="en-US" sz="2800" dirty="0"/>
              <a:t>a. Der </a:t>
            </a:r>
            <a:r>
              <a:rPr lang="en-US" sz="2800" dirty="0" err="1"/>
              <a:t>Heilige</a:t>
            </a:r>
            <a:r>
              <a:rPr lang="en-US" sz="2800" dirty="0"/>
              <a:t> </a:t>
            </a:r>
            <a:r>
              <a:rPr lang="en-US" sz="2800" dirty="0" err="1"/>
              <a:t>Gerasim</a:t>
            </a:r>
            <a:r>
              <a:rPr lang="en-US" sz="2800" dirty="0"/>
              <a:t> b. Die </a:t>
            </a:r>
            <a:r>
              <a:rPr lang="en-US" sz="2800" dirty="0" err="1"/>
              <a:t>Heilige</a:t>
            </a:r>
            <a:r>
              <a:rPr lang="en-US" sz="2800" dirty="0"/>
              <a:t> Sophie c. Der </a:t>
            </a:r>
            <a:r>
              <a:rPr lang="en-US" sz="2800" dirty="0" err="1"/>
              <a:t>Heilige</a:t>
            </a:r>
            <a:r>
              <a:rPr lang="en-US" sz="2800" dirty="0"/>
              <a:t> </a:t>
            </a:r>
            <a:r>
              <a:rPr lang="en-US" sz="2800" dirty="0" err="1"/>
              <a:t>Ferapont</a:t>
            </a:r>
            <a:endParaRPr lang="ru-RU" sz="2800" dirty="0"/>
          </a:p>
          <a:p>
            <a:r>
              <a:rPr lang="en-US" sz="2800" dirty="0"/>
              <a:t> </a:t>
            </a:r>
            <a:endParaRPr lang="ru-RU" sz="2800" dirty="0"/>
          </a:p>
          <a:p>
            <a:r>
              <a:rPr lang="en-US" sz="2800" dirty="0"/>
              <a:t>3. </a:t>
            </a:r>
            <a:r>
              <a:rPr lang="en-US" sz="2800" b="1" dirty="0"/>
              <a:t>Wie </a:t>
            </a:r>
            <a:r>
              <a:rPr lang="en-US" sz="2800" b="1" dirty="0" err="1"/>
              <a:t>viele</a:t>
            </a:r>
            <a:r>
              <a:rPr lang="en-US" sz="2800" b="1" dirty="0"/>
              <a:t> </a:t>
            </a:r>
            <a:r>
              <a:rPr lang="en-US" sz="2800" b="1" dirty="0" err="1"/>
              <a:t>russische</a:t>
            </a:r>
            <a:r>
              <a:rPr lang="en-US" sz="2800" b="1" dirty="0"/>
              <a:t> </a:t>
            </a:r>
            <a:r>
              <a:rPr lang="en-US" sz="2800" b="1" dirty="0" err="1"/>
              <a:t>Zaren</a:t>
            </a:r>
            <a:r>
              <a:rPr lang="en-US" sz="2800" b="1" dirty="0"/>
              <a:t> und Kaiser </a:t>
            </a:r>
            <a:r>
              <a:rPr lang="en-US" sz="2800" b="1" dirty="0" err="1"/>
              <a:t>besuchten</a:t>
            </a:r>
            <a:r>
              <a:rPr lang="en-US" sz="2800" b="1" dirty="0"/>
              <a:t> </a:t>
            </a:r>
            <a:r>
              <a:rPr lang="en-US" sz="2800" b="1" dirty="0" err="1"/>
              <a:t>Wologda</a:t>
            </a:r>
            <a:r>
              <a:rPr lang="en-US" sz="2800" b="1" dirty="0"/>
              <a:t> </a:t>
            </a:r>
            <a:r>
              <a:rPr lang="en-US" sz="2800" b="1" dirty="0" err="1"/>
              <a:t>während</a:t>
            </a:r>
            <a:r>
              <a:rPr lang="en-US" sz="2800" b="1" dirty="0"/>
              <a:t> </a:t>
            </a:r>
            <a:r>
              <a:rPr lang="en-US" sz="2800" b="1" dirty="0" err="1"/>
              <a:t>ihrer</a:t>
            </a:r>
            <a:r>
              <a:rPr lang="en-US" sz="2800" b="1" dirty="0"/>
              <a:t> </a:t>
            </a:r>
            <a:r>
              <a:rPr lang="en-US" sz="2800" b="1" dirty="0" err="1"/>
              <a:t>Regierungszeit</a:t>
            </a:r>
            <a:r>
              <a:rPr lang="en-US" sz="2800" b="1" dirty="0"/>
              <a:t>?</a:t>
            </a:r>
            <a:endParaRPr lang="ru-RU" sz="2800" b="1" dirty="0"/>
          </a:p>
          <a:p>
            <a:r>
              <a:rPr lang="en-US" sz="2800" dirty="0"/>
              <a:t>a. 4    b. 3    c. 5</a:t>
            </a:r>
            <a:endParaRPr lang="ru-RU" sz="2800" dirty="0"/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73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F943B7-0FAE-4979-AFDA-DA345A6B4B4B}"/>
              </a:ext>
            </a:extLst>
          </p:cNvPr>
          <p:cNvSpPr txBox="1"/>
          <p:nvPr/>
        </p:nvSpPr>
        <p:spPr>
          <a:xfrm>
            <a:off x="2084832" y="1892808"/>
            <a:ext cx="875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Station 2. </a:t>
            </a:r>
            <a:r>
              <a:rPr lang="en-US" sz="4800" dirty="0" err="1"/>
              <a:t>Kulturell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255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14DC2F-A7BE-4BA6-8688-92D6F2A0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688" y="945983"/>
            <a:ext cx="6037897" cy="545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C76C45-B015-45C7-A965-36E21A98AE11}"/>
              </a:ext>
            </a:extLst>
          </p:cNvPr>
          <p:cNvSpPr txBox="1"/>
          <p:nvPr/>
        </p:nvSpPr>
        <p:spPr>
          <a:xfrm>
            <a:off x="859536" y="193876"/>
            <a:ext cx="1140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Wologda</a:t>
            </a:r>
            <a:r>
              <a:rPr lang="en-US" sz="2800" dirty="0"/>
              <a:t> und das </a:t>
            </a:r>
            <a:r>
              <a:rPr lang="en-US" sz="2800" dirty="0" err="1"/>
              <a:t>Wologdaer</a:t>
            </a:r>
            <a:r>
              <a:rPr lang="en-US" sz="2800" dirty="0"/>
              <a:t> </a:t>
            </a:r>
            <a:r>
              <a:rPr lang="en-US" sz="2800" dirty="0" err="1"/>
              <a:t>Gebiet</a:t>
            </a:r>
            <a:r>
              <a:rPr lang="en-US" sz="2800" dirty="0"/>
              <a:t> – “die </a:t>
            </a:r>
            <a:r>
              <a:rPr lang="en-US" sz="2800" dirty="0" err="1"/>
              <a:t>Seele</a:t>
            </a:r>
            <a:r>
              <a:rPr lang="en-US" sz="2800" dirty="0"/>
              <a:t> des </a:t>
            </a:r>
            <a:r>
              <a:rPr lang="en-US" sz="2800" dirty="0" err="1"/>
              <a:t>russischen</a:t>
            </a:r>
            <a:r>
              <a:rPr lang="en-US" sz="2800" dirty="0"/>
              <a:t> </a:t>
            </a:r>
            <a:r>
              <a:rPr lang="en-US" sz="2800" dirty="0" err="1"/>
              <a:t>Nordens</a:t>
            </a:r>
            <a:r>
              <a:rPr lang="en-US" sz="2800" dirty="0"/>
              <a:t>”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87233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BA9560-F560-4219-A00B-8B6C48D2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92" y="0"/>
            <a:ext cx="7800975" cy="56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958CE-B6E0-4F5F-8174-6C8FD4D687C0}"/>
              </a:ext>
            </a:extLst>
          </p:cNvPr>
          <p:cNvSpPr txBox="1"/>
          <p:nvPr/>
        </p:nvSpPr>
        <p:spPr>
          <a:xfrm>
            <a:off x="1691640" y="5657088"/>
            <a:ext cx="8942832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Das </a:t>
            </a:r>
            <a:r>
              <a:rPr lang="en-US" sz="3200" dirty="0" err="1"/>
              <a:t>Wologdaer</a:t>
            </a:r>
            <a:r>
              <a:rPr lang="en-US" sz="3200" dirty="0"/>
              <a:t> </a:t>
            </a:r>
            <a:r>
              <a:rPr lang="en-US" sz="3200" dirty="0" err="1"/>
              <a:t>Buttermuseum</a:t>
            </a:r>
            <a:r>
              <a:rPr lang="ru-RU" sz="3200" dirty="0"/>
              <a:t>,</a:t>
            </a:r>
          </a:p>
          <a:p>
            <a:pPr algn="ctr"/>
            <a:r>
              <a:rPr lang="en-US" sz="3200" dirty="0" err="1"/>
              <a:t>Oktyabrskaya</a:t>
            </a:r>
            <a:r>
              <a:rPr lang="ru-RU" sz="3200" dirty="0"/>
              <a:t> </a:t>
            </a:r>
            <a:r>
              <a:rPr lang="en-US" sz="3200" dirty="0" err="1"/>
              <a:t>Straße</a:t>
            </a:r>
            <a:r>
              <a:rPr lang="en-US" sz="3200" dirty="0"/>
              <a:t>, 11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8168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901D4A-55E7-4230-B0A7-E6F7061BD1A9}"/>
              </a:ext>
            </a:extLst>
          </p:cNvPr>
          <p:cNvSpPr txBox="1"/>
          <p:nvPr/>
        </p:nvSpPr>
        <p:spPr>
          <a:xfrm>
            <a:off x="417834" y="0"/>
            <a:ext cx="11356331" cy="6832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Willkommen</a:t>
            </a: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Wologda</a:t>
            </a:r>
            <a:r>
              <a: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(Добро пожаловать в Вологду!)</a:t>
            </a:r>
          </a:p>
          <a:p>
            <a:pPr indent="457200" algn="just">
              <a:spcAft>
                <a:spcPts val="800"/>
              </a:spcAft>
            </a:pPr>
            <a:r>
              <a:rPr lang="ru-RU" sz="2400" b="1" dirty="0"/>
              <a:t>Класс</a:t>
            </a:r>
            <a:r>
              <a:rPr lang="ru-RU" sz="2400" dirty="0"/>
              <a:t>: 9 класс</a:t>
            </a:r>
          </a:p>
          <a:p>
            <a:pPr indent="457200" algn="just">
              <a:spcAft>
                <a:spcPts val="800"/>
              </a:spcAft>
            </a:pPr>
            <a:r>
              <a:rPr lang="ru-RU" sz="2400" b="1" dirty="0"/>
              <a:t>Уровень обучения</a:t>
            </a:r>
            <a:r>
              <a:rPr lang="ru-RU" sz="2400" dirty="0"/>
              <a:t>: базовый</a:t>
            </a:r>
          </a:p>
          <a:p>
            <a:pPr indent="457200" algn="just">
              <a:spcAft>
                <a:spcPts val="800"/>
              </a:spcAft>
            </a:pPr>
            <a:r>
              <a:rPr lang="ru-RU" sz="2400" b="1" dirty="0"/>
              <a:t>Тип урока</a:t>
            </a:r>
            <a:r>
              <a:rPr lang="ru-RU" sz="2400" dirty="0"/>
              <a:t>: комбинированный</a:t>
            </a:r>
          </a:p>
          <a:p>
            <a:pPr indent="457200" algn="just">
              <a:spcAft>
                <a:spcPts val="800"/>
              </a:spcAft>
            </a:pPr>
            <a:r>
              <a:rPr lang="ru-RU" sz="2400" b="1" dirty="0"/>
              <a:t>Цель урока</a:t>
            </a:r>
            <a:r>
              <a:rPr lang="ru-RU" sz="2400" dirty="0"/>
              <a:t>: формирование умения представлять свою малую родину на немецком языке (названия главных достопримечательностей города и их местонахождение, исторические факты, имена и достижения известных вологжан, названия современных арт-объектов)</a:t>
            </a:r>
          </a:p>
          <a:p>
            <a:pPr indent="457200" algn="just">
              <a:spcAft>
                <a:spcPts val="800"/>
              </a:spcAft>
            </a:pPr>
            <a:r>
              <a:rPr lang="ru-RU" sz="2400" b="1" dirty="0"/>
              <a:t>Форма проведения урока: </a:t>
            </a:r>
            <a:r>
              <a:rPr lang="ru-RU" sz="2400" dirty="0"/>
              <a:t>урок-виртуальная экскурсия по городу Вологде</a:t>
            </a:r>
          </a:p>
          <a:p>
            <a:pPr indent="457200" algn="just">
              <a:spcAft>
                <a:spcPts val="800"/>
              </a:spcAft>
            </a:pPr>
            <a:r>
              <a:rPr lang="ru-RU" sz="2400" b="1" dirty="0"/>
              <a:t>Формы организации деятельности обучающихся:</a:t>
            </a:r>
            <a:r>
              <a:rPr lang="ru-RU" sz="2400" dirty="0"/>
              <a:t> фронтальная работа, индивидуальная работа</a:t>
            </a:r>
          </a:p>
          <a:p>
            <a:pPr indent="457200" algn="just">
              <a:spcAft>
                <a:spcPts val="800"/>
              </a:spcAft>
            </a:pPr>
            <a:r>
              <a:rPr lang="ru-RU" sz="2400" b="1" dirty="0"/>
              <a:t>Образовательные технологии</a:t>
            </a:r>
            <a:r>
              <a:rPr lang="ru-RU" sz="2400" dirty="0"/>
              <a:t>: ИКТ технология, игровая технология</a:t>
            </a:r>
          </a:p>
          <a:p>
            <a:pPr indent="457200" algn="just">
              <a:spcAft>
                <a:spcPts val="800"/>
              </a:spcAft>
            </a:pPr>
            <a:r>
              <a:rPr lang="ru-RU" sz="2400" b="1" dirty="0"/>
              <a:t>Оборудование урока: </a:t>
            </a:r>
            <a:r>
              <a:rPr lang="ru-RU" sz="2400" dirty="0"/>
              <a:t>мультимедийный проектор, компьютер, фотографии, картины с изображением достопримечательностей Вологды,  мультимедийная презентация «Добро пожаловать в Вологду!».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074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B20048-9404-47F7-9091-AAC6D932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8" y="195742"/>
            <a:ext cx="4379977" cy="35075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6FE780-3A57-433D-9F80-55BBFC82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872" y="360334"/>
            <a:ext cx="4379977" cy="35075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9198A-5D8D-40B6-8306-4EF3BA15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533" y="2962656"/>
            <a:ext cx="3684257" cy="38404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923140-12DF-49EE-8F3E-F0591BABE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673" y="3344845"/>
            <a:ext cx="2359152" cy="3458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90DBD-8E43-4C78-A84D-F18ADB6448E1}"/>
              </a:ext>
            </a:extLst>
          </p:cNvPr>
          <p:cNvSpPr txBox="1"/>
          <p:nvPr/>
        </p:nvSpPr>
        <p:spPr>
          <a:xfrm>
            <a:off x="4148359" y="0"/>
            <a:ext cx="370325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Die </a:t>
            </a:r>
            <a:r>
              <a:rPr lang="en-US" sz="3200" dirty="0" err="1"/>
              <a:t>Ausstellungsstücke</a:t>
            </a:r>
            <a:r>
              <a:rPr lang="ru-RU" sz="3200" dirty="0"/>
              <a:t> </a:t>
            </a:r>
            <a:r>
              <a:rPr lang="en-US" sz="3200" dirty="0"/>
              <a:t>des Museums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0123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25E1FA-ACC6-4682-9C9E-FB0A8B8A4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942" y="0"/>
            <a:ext cx="5676900" cy="419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4143BF-F4A5-4C7B-8D09-C60CE1153A24}"/>
              </a:ext>
            </a:extLst>
          </p:cNvPr>
          <p:cNvSpPr txBox="1"/>
          <p:nvPr/>
        </p:nvSpPr>
        <p:spPr>
          <a:xfrm>
            <a:off x="1517904" y="4288536"/>
            <a:ext cx="1023213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Nikolai Wereschtschagin, der Begründer der Butterindustrie in Russland, der Besitzer der ersten Käserei</a:t>
            </a:r>
            <a:endParaRPr lang="ru-RU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7B4198-5EEA-4815-8C24-B2400BBC2C94}"/>
              </a:ext>
            </a:extLst>
          </p:cNvPr>
          <p:cNvSpPr txBox="1"/>
          <p:nvPr/>
        </p:nvSpPr>
        <p:spPr>
          <a:xfrm>
            <a:off x="4233672" y="6208776"/>
            <a:ext cx="48006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1839-1907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25818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148BE5-811B-48D1-984D-175DD78F3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83" y="37698"/>
            <a:ext cx="3274313" cy="4146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091EB9-B845-4EE6-8675-D18E73731D1D}"/>
              </a:ext>
            </a:extLst>
          </p:cNvPr>
          <p:cNvSpPr txBox="1"/>
          <p:nvPr/>
        </p:nvSpPr>
        <p:spPr>
          <a:xfrm>
            <a:off x="1975104" y="4281360"/>
            <a:ext cx="857707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Wasili Wereschtschagin, russischer Maler, einer der berühmtesten Schlachtenmaler</a:t>
            </a:r>
            <a:endParaRPr lang="ru-RU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2F700-AEA6-4E93-ACB4-73DD044FA254}"/>
              </a:ext>
            </a:extLst>
          </p:cNvPr>
          <p:cNvSpPr txBox="1"/>
          <p:nvPr/>
        </p:nvSpPr>
        <p:spPr>
          <a:xfrm>
            <a:off x="4046599" y="5549285"/>
            <a:ext cx="361188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1842 – 1904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95696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A0CD6C-3B2C-4D70-90E8-78268BA8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1" y="116396"/>
            <a:ext cx="4426458" cy="27879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9B6274-285A-44C7-8FEF-9B03BBF7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662" y="108527"/>
            <a:ext cx="2994850" cy="37152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F5C95A-F2DE-47A0-820A-FBA6C072F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08812"/>
            <a:ext cx="5979245" cy="2421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89C70-0DD3-4C7F-91EF-DC4CBDC2D4B7}"/>
              </a:ext>
            </a:extLst>
          </p:cNvPr>
          <p:cNvSpPr txBox="1"/>
          <p:nvPr/>
        </p:nvSpPr>
        <p:spPr>
          <a:xfrm>
            <a:off x="406052" y="296045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«Апофеоз войны»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08307-E6E8-4854-B70C-6282DABAEE9F}"/>
              </a:ext>
            </a:extLst>
          </p:cNvPr>
          <p:cNvSpPr txBox="1"/>
          <p:nvPr/>
        </p:nvSpPr>
        <p:spPr>
          <a:xfrm>
            <a:off x="5922359" y="3814836"/>
            <a:ext cx="479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«Смертельно раненый»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4A049-5CEF-4649-BD06-228A1EAB874E}"/>
              </a:ext>
            </a:extLst>
          </p:cNvPr>
          <p:cNvSpPr txBox="1"/>
          <p:nvPr/>
        </p:nvSpPr>
        <p:spPr>
          <a:xfrm>
            <a:off x="6501384" y="6519672"/>
            <a:ext cx="542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«Нападают врасплох»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980F1B-D3B0-4D8E-8CFC-40C447F47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65" y="3558124"/>
            <a:ext cx="3778186" cy="2449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8A035A-D05E-4027-BFE3-66963FE05423}"/>
              </a:ext>
            </a:extLst>
          </p:cNvPr>
          <p:cNvSpPr txBox="1"/>
          <p:nvPr/>
        </p:nvSpPr>
        <p:spPr>
          <a:xfrm>
            <a:off x="118111" y="6236208"/>
            <a:ext cx="46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«Подавление индийского восстания англичанами»</a:t>
            </a:r>
          </a:p>
        </p:txBody>
      </p:sp>
    </p:spTree>
    <p:extLst>
      <p:ext uri="{BB962C8B-B14F-4D97-AF65-F5344CB8AC3E}">
        <p14:creationId xmlns:p14="http://schemas.microsoft.com/office/powerpoint/2010/main" val="1201265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CC4368-2491-439C-A428-C805F3ED9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6" y="200025"/>
            <a:ext cx="7544666" cy="46291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AB730-57CB-4017-978C-9AD3DBAFE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44" y="2229282"/>
            <a:ext cx="33432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07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DE99AD-9EFE-420E-9F18-C44432CDF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9" y="183806"/>
            <a:ext cx="3604641" cy="29216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4112A-7192-4241-94F5-FC876156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22" y="190584"/>
            <a:ext cx="3465576" cy="29514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E9152-BE76-4F87-8806-C3481E120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047" y="740664"/>
            <a:ext cx="3886394" cy="23647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2732C2-5647-4B3C-B8E8-AD432BD12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59" y="3525411"/>
            <a:ext cx="3504057" cy="2388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150EF4-0276-4ACA-B3E5-2EE54DB32E9A}"/>
              </a:ext>
            </a:extLst>
          </p:cNvPr>
          <p:cNvSpPr txBox="1"/>
          <p:nvPr/>
        </p:nvSpPr>
        <p:spPr>
          <a:xfrm>
            <a:off x="1042416" y="2880360"/>
            <a:ext cx="18288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889B5-83CC-4982-8446-32D5CE82E6FB}"/>
              </a:ext>
            </a:extLst>
          </p:cNvPr>
          <p:cNvSpPr txBox="1"/>
          <p:nvPr/>
        </p:nvSpPr>
        <p:spPr>
          <a:xfrm>
            <a:off x="5038344" y="2941914"/>
            <a:ext cx="193852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B81AA-1985-4DC8-99A2-B4CDABE68F24}"/>
              </a:ext>
            </a:extLst>
          </p:cNvPr>
          <p:cNvSpPr txBox="1"/>
          <p:nvPr/>
        </p:nvSpPr>
        <p:spPr>
          <a:xfrm>
            <a:off x="9226296" y="2911205"/>
            <a:ext cx="160934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BA652-1A2D-4D98-A981-386BA5917BDD}"/>
              </a:ext>
            </a:extLst>
          </p:cNvPr>
          <p:cNvSpPr txBox="1"/>
          <p:nvPr/>
        </p:nvSpPr>
        <p:spPr>
          <a:xfrm>
            <a:off x="1197864" y="5724144"/>
            <a:ext cx="154533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BA60C-84FF-4044-B62E-BB658609317C}"/>
              </a:ext>
            </a:extLst>
          </p:cNvPr>
          <p:cNvSpPr txBox="1"/>
          <p:nvPr/>
        </p:nvSpPr>
        <p:spPr>
          <a:xfrm>
            <a:off x="8330184" y="3605938"/>
            <a:ext cx="3712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Aufgabe 2. Ordnen Sie die Holzhäuser ihren Adressen (Straßennamen) zu.</a:t>
            </a:r>
          </a:p>
          <a:p>
            <a:endParaRPr lang="ru-RU" dirty="0"/>
          </a:p>
          <a:p>
            <a:r>
              <a:rPr lang="en-US" dirty="0"/>
              <a:t>a. Herzen </a:t>
            </a:r>
            <a:r>
              <a:rPr lang="en-US" dirty="0" err="1"/>
              <a:t>straße</a:t>
            </a:r>
            <a:endParaRPr lang="ru-RU" dirty="0"/>
          </a:p>
          <a:p>
            <a:r>
              <a:rPr lang="en-US" dirty="0"/>
              <a:t>b. </a:t>
            </a:r>
            <a:r>
              <a:rPr lang="en-US" dirty="0" err="1"/>
              <a:t>Tschernyschewsk</a:t>
            </a:r>
            <a:r>
              <a:rPr lang="ru-RU" dirty="0"/>
              <a:t>о</a:t>
            </a:r>
            <a:r>
              <a:rPr lang="en-US" dirty="0"/>
              <a:t>go </a:t>
            </a:r>
            <a:r>
              <a:rPr lang="en-US" dirty="0" err="1"/>
              <a:t>Straße</a:t>
            </a:r>
            <a:endParaRPr lang="en-US" dirty="0"/>
          </a:p>
          <a:p>
            <a:r>
              <a:rPr lang="en-US" dirty="0"/>
              <a:t>c</a:t>
            </a:r>
            <a:r>
              <a:rPr lang="ru-RU" dirty="0"/>
              <a:t>. </a:t>
            </a:r>
            <a:r>
              <a:rPr lang="en-US" dirty="0" err="1"/>
              <a:t>Leningradskaja</a:t>
            </a:r>
            <a:r>
              <a:rPr lang="ru-RU" dirty="0"/>
              <a:t> </a:t>
            </a:r>
            <a:r>
              <a:rPr lang="en-US" dirty="0" err="1"/>
              <a:t>Straße</a:t>
            </a:r>
            <a:endParaRPr lang="ru-RU" dirty="0"/>
          </a:p>
          <a:p>
            <a:r>
              <a:rPr lang="en-US" dirty="0"/>
              <a:t>d. </a:t>
            </a:r>
            <a:r>
              <a:rPr lang="en-US" dirty="0" err="1"/>
              <a:t>Zasodemskogo</a:t>
            </a:r>
            <a:r>
              <a:rPr lang="en-US" dirty="0"/>
              <a:t> </a:t>
            </a:r>
            <a:r>
              <a:rPr lang="en-US" dirty="0" err="1"/>
              <a:t>Straße</a:t>
            </a:r>
            <a:endParaRPr lang="ru-RU" dirty="0"/>
          </a:p>
          <a:p>
            <a:r>
              <a:rPr lang="en-US" dirty="0"/>
              <a:t>e. </a:t>
            </a:r>
            <a:r>
              <a:rPr lang="en-US" dirty="0" err="1"/>
              <a:t>Sovetskiy</a:t>
            </a:r>
            <a:r>
              <a:rPr lang="en-US" dirty="0"/>
              <a:t> </a:t>
            </a:r>
            <a:r>
              <a:rPr lang="en-US" dirty="0" err="1"/>
              <a:t>Prospekt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2FB86A-210F-4E73-B15C-47D820799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256" y="3703324"/>
            <a:ext cx="3890673" cy="2665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0C051-5EB0-4EF6-8E69-47B98CE24FF2}"/>
              </a:ext>
            </a:extLst>
          </p:cNvPr>
          <p:cNvSpPr txBox="1"/>
          <p:nvPr/>
        </p:nvSpPr>
        <p:spPr>
          <a:xfrm>
            <a:off x="5495544" y="6185809"/>
            <a:ext cx="181965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95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DE99AD-9EFE-420E-9F18-C44432CDF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9" y="183806"/>
            <a:ext cx="3604641" cy="29216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4112A-7192-4241-94F5-FC876156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22" y="190584"/>
            <a:ext cx="3465576" cy="29514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E9152-BE76-4F87-8806-C3481E120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047" y="740664"/>
            <a:ext cx="3886394" cy="23647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2732C2-5647-4B3C-B8E8-AD432BD12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59" y="3525411"/>
            <a:ext cx="3504057" cy="2388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150EF4-0276-4ACA-B3E5-2EE54DB32E9A}"/>
              </a:ext>
            </a:extLst>
          </p:cNvPr>
          <p:cNvSpPr txBox="1"/>
          <p:nvPr/>
        </p:nvSpPr>
        <p:spPr>
          <a:xfrm>
            <a:off x="1042416" y="2880360"/>
            <a:ext cx="18288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1 - b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889B5-83CC-4982-8446-32D5CE82E6FB}"/>
              </a:ext>
            </a:extLst>
          </p:cNvPr>
          <p:cNvSpPr txBox="1"/>
          <p:nvPr/>
        </p:nvSpPr>
        <p:spPr>
          <a:xfrm>
            <a:off x="5038344" y="2941914"/>
            <a:ext cx="193852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2 - c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B81AA-1985-4DC8-99A2-B4CDABE68F24}"/>
              </a:ext>
            </a:extLst>
          </p:cNvPr>
          <p:cNvSpPr txBox="1"/>
          <p:nvPr/>
        </p:nvSpPr>
        <p:spPr>
          <a:xfrm>
            <a:off x="9226296" y="2911205"/>
            <a:ext cx="160934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3 - a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BA652-1A2D-4D98-A981-386BA5917BDD}"/>
              </a:ext>
            </a:extLst>
          </p:cNvPr>
          <p:cNvSpPr txBox="1"/>
          <p:nvPr/>
        </p:nvSpPr>
        <p:spPr>
          <a:xfrm>
            <a:off x="1197864" y="5724144"/>
            <a:ext cx="154533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4 - e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BA60C-84FF-4044-B62E-BB658609317C}"/>
              </a:ext>
            </a:extLst>
          </p:cNvPr>
          <p:cNvSpPr txBox="1"/>
          <p:nvPr/>
        </p:nvSpPr>
        <p:spPr>
          <a:xfrm>
            <a:off x="8479536" y="3995678"/>
            <a:ext cx="3712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Lösung</a:t>
            </a:r>
            <a:endParaRPr lang="ru-RU" b="1" dirty="0"/>
          </a:p>
          <a:p>
            <a:endParaRPr lang="ru-RU" b="1" dirty="0"/>
          </a:p>
          <a:p>
            <a:r>
              <a:rPr lang="en-US" dirty="0"/>
              <a:t>a. Herzen </a:t>
            </a:r>
            <a:r>
              <a:rPr lang="en-US" dirty="0" err="1"/>
              <a:t>straße</a:t>
            </a:r>
            <a:endParaRPr lang="ru-RU" dirty="0"/>
          </a:p>
          <a:p>
            <a:r>
              <a:rPr lang="en-US" dirty="0"/>
              <a:t>b. </a:t>
            </a:r>
            <a:r>
              <a:rPr lang="en-US" dirty="0" err="1"/>
              <a:t>Tschernyschewsk</a:t>
            </a:r>
            <a:r>
              <a:rPr lang="ru-RU" dirty="0"/>
              <a:t>о</a:t>
            </a:r>
            <a:r>
              <a:rPr lang="en-US" dirty="0"/>
              <a:t>go </a:t>
            </a:r>
            <a:r>
              <a:rPr lang="en-US" dirty="0" err="1"/>
              <a:t>Straße</a:t>
            </a:r>
            <a:endParaRPr lang="en-US" dirty="0"/>
          </a:p>
          <a:p>
            <a:r>
              <a:rPr lang="en-US" dirty="0"/>
              <a:t>c</a:t>
            </a:r>
            <a:r>
              <a:rPr lang="ru-RU" dirty="0"/>
              <a:t>. </a:t>
            </a:r>
            <a:r>
              <a:rPr lang="en-US" dirty="0" err="1"/>
              <a:t>Leningradskaja</a:t>
            </a:r>
            <a:r>
              <a:rPr lang="ru-RU" dirty="0"/>
              <a:t> </a:t>
            </a:r>
            <a:r>
              <a:rPr lang="en-US" dirty="0" err="1"/>
              <a:t>Straße</a:t>
            </a:r>
            <a:endParaRPr lang="ru-RU" dirty="0"/>
          </a:p>
          <a:p>
            <a:r>
              <a:rPr lang="en-US" dirty="0"/>
              <a:t>d. </a:t>
            </a:r>
            <a:r>
              <a:rPr lang="en-US" dirty="0" err="1"/>
              <a:t>Zasodemskogo</a:t>
            </a:r>
            <a:r>
              <a:rPr lang="en-US" dirty="0"/>
              <a:t> </a:t>
            </a:r>
            <a:r>
              <a:rPr lang="en-US" dirty="0" err="1"/>
              <a:t>Straße</a:t>
            </a:r>
            <a:endParaRPr lang="ru-RU" dirty="0"/>
          </a:p>
          <a:p>
            <a:r>
              <a:rPr lang="en-US" dirty="0"/>
              <a:t>e. </a:t>
            </a:r>
            <a:r>
              <a:rPr lang="en-US" dirty="0" err="1"/>
              <a:t>Sovetskiy</a:t>
            </a:r>
            <a:r>
              <a:rPr lang="en-US" dirty="0"/>
              <a:t> </a:t>
            </a:r>
            <a:r>
              <a:rPr lang="en-US" dirty="0" err="1"/>
              <a:t>Prospekt</a:t>
            </a:r>
            <a:endParaRPr lang="ru-RU" dirty="0"/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2FB86A-210F-4E73-B15C-47D820799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256" y="3703324"/>
            <a:ext cx="3890673" cy="2665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0C051-5EB0-4EF6-8E69-47B98CE24FF2}"/>
              </a:ext>
            </a:extLst>
          </p:cNvPr>
          <p:cNvSpPr txBox="1"/>
          <p:nvPr/>
        </p:nvSpPr>
        <p:spPr>
          <a:xfrm>
            <a:off x="5495544" y="6185809"/>
            <a:ext cx="181965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5</a:t>
            </a:r>
            <a:r>
              <a:rPr lang="en-US" sz="2400" dirty="0"/>
              <a:t> - 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82644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8FF355-ACCD-4EC6-B403-4ACDACD9FA28}"/>
              </a:ext>
            </a:extLst>
          </p:cNvPr>
          <p:cNvSpPr txBox="1"/>
          <p:nvPr/>
        </p:nvSpPr>
        <p:spPr>
          <a:xfrm>
            <a:off x="2514600" y="1357991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Station 3. </a:t>
            </a:r>
            <a:r>
              <a:rPr lang="en-US" sz="5400" dirty="0" err="1"/>
              <a:t>Musikalisch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00571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39B6B4-E2FD-44FF-8A6F-62CC4633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" y="73153"/>
            <a:ext cx="3464036" cy="35031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BCC8C-181B-47BA-BF37-AFF7AE073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420" y="1490471"/>
            <a:ext cx="8068831" cy="529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30BAE-DFF5-486A-9923-AD8C50CBB71B}"/>
              </a:ext>
            </a:extLst>
          </p:cNvPr>
          <p:cNvSpPr txBox="1"/>
          <p:nvPr/>
        </p:nvSpPr>
        <p:spPr>
          <a:xfrm>
            <a:off x="4846320" y="374904"/>
            <a:ext cx="636422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Das </a:t>
            </a:r>
            <a:r>
              <a:rPr lang="en-US" sz="2800" dirty="0" err="1"/>
              <a:t>sowjetisch-belarussischen</a:t>
            </a:r>
            <a:r>
              <a:rPr lang="en-US" sz="2800" dirty="0"/>
              <a:t> Ensembles „</a:t>
            </a:r>
            <a:r>
              <a:rPr lang="en-US" sz="2800" dirty="0" err="1"/>
              <a:t>Pesnyary</a:t>
            </a:r>
            <a:r>
              <a:rPr lang="en-US" sz="2800" dirty="0"/>
              <a:t>“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63930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8B6D08-6942-40A7-BE25-4D9FB98E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" y="67199"/>
            <a:ext cx="6025896" cy="4488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52032-511C-4153-938D-5F6D626889DF}"/>
              </a:ext>
            </a:extLst>
          </p:cNvPr>
          <p:cNvSpPr txBox="1"/>
          <p:nvPr/>
        </p:nvSpPr>
        <p:spPr>
          <a:xfrm>
            <a:off x="1096717" y="3611880"/>
            <a:ext cx="786384" cy="374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C6108-45E8-464A-A0A2-0A80262CBE5A}"/>
              </a:ext>
            </a:extLst>
          </p:cNvPr>
          <p:cNvSpPr txBox="1"/>
          <p:nvPr/>
        </p:nvSpPr>
        <p:spPr>
          <a:xfrm>
            <a:off x="2468317" y="3525119"/>
            <a:ext cx="694944" cy="374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08900-6BBE-4600-9449-E95D71D71107}"/>
              </a:ext>
            </a:extLst>
          </p:cNvPr>
          <p:cNvSpPr txBox="1"/>
          <p:nvPr/>
        </p:nvSpPr>
        <p:spPr>
          <a:xfrm>
            <a:off x="3638186" y="3799332"/>
            <a:ext cx="694944" cy="374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0631D-4F39-426C-AF8E-3CC3CBC2F96C}"/>
              </a:ext>
            </a:extLst>
          </p:cNvPr>
          <p:cNvSpPr txBox="1"/>
          <p:nvPr/>
        </p:nvSpPr>
        <p:spPr>
          <a:xfrm>
            <a:off x="5481749" y="3900023"/>
            <a:ext cx="76809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E7414-6284-430B-A595-E6402E612753}"/>
              </a:ext>
            </a:extLst>
          </p:cNvPr>
          <p:cNvSpPr txBox="1"/>
          <p:nvPr/>
        </p:nvSpPr>
        <p:spPr>
          <a:xfrm>
            <a:off x="415973" y="4584748"/>
            <a:ext cx="583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Die Skulpturenkomposition „</a:t>
            </a:r>
            <a:r>
              <a:rPr lang="de-DE" dirty="0" err="1"/>
              <a:t>Pesnyary</a:t>
            </a:r>
            <a:r>
              <a:rPr lang="de-DE" dirty="0"/>
              <a:t>“ (aufgestellt am 29. Oktober 2024) in der S. </a:t>
            </a:r>
            <a:r>
              <a:rPr lang="de-DE" dirty="0" err="1"/>
              <a:t>Orlowa</a:t>
            </a:r>
            <a:r>
              <a:rPr lang="de-DE" dirty="0"/>
              <a:t> Straße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B09C12-4333-4464-82A9-0AD3F111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87" y="67199"/>
            <a:ext cx="4337684" cy="3022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241C2F-797B-42E2-88C0-6249DB394A7F}"/>
              </a:ext>
            </a:extLst>
          </p:cNvPr>
          <p:cNvSpPr txBox="1"/>
          <p:nvPr/>
        </p:nvSpPr>
        <p:spPr>
          <a:xfrm>
            <a:off x="6896087" y="3049524"/>
            <a:ext cx="461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Die Skulptur „Mädchen mit dunklen Augen“ (aufgestellt am 27. Oktober 2024) auf dem </a:t>
            </a:r>
            <a:r>
              <a:rPr lang="de-DE" dirty="0" err="1"/>
              <a:t>Sovetsky</a:t>
            </a:r>
            <a:r>
              <a:rPr lang="de-DE" dirty="0"/>
              <a:t> Prospekt, 16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17820A-2483-40F2-81A4-1C933232B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467" y="3900023"/>
            <a:ext cx="3211796" cy="2471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FAAE8C-162C-4F10-ADAE-3EAA6CBFDD81}"/>
              </a:ext>
            </a:extLst>
          </p:cNvPr>
          <p:cNvSpPr txBox="1"/>
          <p:nvPr/>
        </p:nvSpPr>
        <p:spPr>
          <a:xfrm>
            <a:off x="5974080" y="6275702"/>
            <a:ext cx="622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Igor </a:t>
            </a:r>
            <a:r>
              <a:rPr lang="de-DE" dirty="0" err="1"/>
              <a:t>Burganow</a:t>
            </a:r>
            <a:r>
              <a:rPr lang="de-DE" dirty="0"/>
              <a:t>, Schöpfer der beiden Kunstobjekte, russischer Bildhauer, Maler, Architekt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38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103420-2B05-4EA5-BA70-FF0B9797FD92}"/>
              </a:ext>
            </a:extLst>
          </p:cNvPr>
          <p:cNvSpPr txBox="1"/>
          <p:nvPr/>
        </p:nvSpPr>
        <p:spPr>
          <a:xfrm>
            <a:off x="875581" y="457200"/>
            <a:ext cx="10153291" cy="26930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457200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урока:</a:t>
            </a:r>
          </a:p>
          <a:p>
            <a:pPr indent="457200"/>
            <a:endParaRPr lang="ru-RU" sz="2400" dirty="0"/>
          </a:p>
          <a:p>
            <a:pPr indent="457200">
              <a:spcAft>
                <a:spcPts val="1000"/>
              </a:spcAft>
            </a:pPr>
            <a:r>
              <a:rPr lang="ru-RU" sz="2400" dirty="0"/>
              <a:t>1. Организационный момент. Приветствие.</a:t>
            </a:r>
          </a:p>
          <a:p>
            <a:pPr indent="457200">
              <a:spcAft>
                <a:spcPts val="1000"/>
              </a:spcAft>
            </a:pPr>
            <a:r>
              <a:rPr lang="ru-RU" sz="2400" dirty="0"/>
              <a:t>2. Определение темы урока. Целеполагание.</a:t>
            </a:r>
          </a:p>
          <a:p>
            <a:pPr indent="457200">
              <a:spcAft>
                <a:spcPts val="1000"/>
              </a:spcAft>
            </a:pPr>
            <a:r>
              <a:rPr lang="ru-RU" sz="2400" dirty="0"/>
              <a:t>3. Проведение виртуальной экскурсии.</a:t>
            </a:r>
          </a:p>
          <a:p>
            <a:pPr indent="457200">
              <a:spcAft>
                <a:spcPts val="1000"/>
              </a:spcAft>
            </a:pPr>
            <a:r>
              <a:rPr lang="ru-RU" sz="2400" dirty="0"/>
              <a:t>4. Подведение итогов. Рефлексия участников.</a:t>
            </a:r>
          </a:p>
        </p:txBody>
      </p:sp>
    </p:spTree>
    <p:extLst>
      <p:ext uri="{BB962C8B-B14F-4D97-AF65-F5344CB8AC3E}">
        <p14:creationId xmlns:p14="http://schemas.microsoft.com/office/powerpoint/2010/main" val="2646646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8B6D08-6942-40A7-BE25-4D9FB98E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5" y="228409"/>
            <a:ext cx="6457950" cy="4810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52032-511C-4153-938D-5F6D626889DF}"/>
              </a:ext>
            </a:extLst>
          </p:cNvPr>
          <p:cNvSpPr txBox="1"/>
          <p:nvPr/>
        </p:nvSpPr>
        <p:spPr>
          <a:xfrm>
            <a:off x="713232" y="4133088"/>
            <a:ext cx="786384" cy="374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C6108-45E8-464A-A0A2-0A80262CBE5A}"/>
              </a:ext>
            </a:extLst>
          </p:cNvPr>
          <p:cNvSpPr txBox="1"/>
          <p:nvPr/>
        </p:nvSpPr>
        <p:spPr>
          <a:xfrm>
            <a:off x="2551176" y="3986784"/>
            <a:ext cx="694944" cy="374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08900-6BBE-4600-9449-E95D71D71107}"/>
              </a:ext>
            </a:extLst>
          </p:cNvPr>
          <p:cNvSpPr txBox="1"/>
          <p:nvPr/>
        </p:nvSpPr>
        <p:spPr>
          <a:xfrm>
            <a:off x="3575304" y="4361688"/>
            <a:ext cx="694944" cy="374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0631D-4F39-426C-AF8E-3CC3CBC2F96C}"/>
              </a:ext>
            </a:extLst>
          </p:cNvPr>
          <p:cNvSpPr txBox="1"/>
          <p:nvPr/>
        </p:nvSpPr>
        <p:spPr>
          <a:xfrm>
            <a:off x="5971032" y="4507992"/>
            <a:ext cx="76809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E8ECC-BAF3-44E2-93C6-1A5BB5B8B74A}"/>
              </a:ext>
            </a:extLst>
          </p:cNvPr>
          <p:cNvSpPr txBox="1"/>
          <p:nvPr/>
        </p:nvSpPr>
        <p:spPr>
          <a:xfrm>
            <a:off x="7324344" y="146304"/>
            <a:ext cx="43251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1 – </a:t>
            </a:r>
            <a:r>
              <a:rPr lang="en-US" sz="4400" dirty="0" err="1"/>
              <a:t>Violine</a:t>
            </a:r>
            <a:endParaRPr lang="en-US" sz="4400" dirty="0"/>
          </a:p>
          <a:p>
            <a:r>
              <a:rPr lang="en-US" sz="4400" dirty="0"/>
              <a:t>2 – </a:t>
            </a:r>
            <a:r>
              <a:rPr lang="en-US" sz="4400" dirty="0" err="1"/>
              <a:t>Flöte</a:t>
            </a:r>
            <a:endParaRPr lang="en-US" sz="4400" dirty="0"/>
          </a:p>
          <a:p>
            <a:r>
              <a:rPr lang="en-US" sz="4400" dirty="0"/>
              <a:t>3 – </a:t>
            </a:r>
            <a:r>
              <a:rPr lang="en-US" sz="4400" dirty="0" err="1"/>
              <a:t>Akkordeon</a:t>
            </a:r>
            <a:endParaRPr lang="en-US" sz="4400" dirty="0"/>
          </a:p>
          <a:p>
            <a:r>
              <a:rPr lang="en-US" sz="4400" dirty="0"/>
              <a:t>4 - </a:t>
            </a:r>
            <a:r>
              <a:rPr lang="en-US" sz="4400" dirty="0" err="1"/>
              <a:t>Gitarre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7451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468CB1-6F78-483B-BAA6-BAD2BA2D9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" y="932894"/>
            <a:ext cx="5361859" cy="5394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2CCB9D-9E47-46EE-8465-7607A9066CFB}"/>
              </a:ext>
            </a:extLst>
          </p:cNvPr>
          <p:cNvSpPr txBox="1"/>
          <p:nvPr/>
        </p:nvSpPr>
        <p:spPr>
          <a:xfrm>
            <a:off x="2808945" y="0"/>
            <a:ext cx="880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</a:t>
            </a:r>
            <a:r>
              <a:rPr lang="en-US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Kunstobjekte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Wologda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7ACA7-9F25-436F-B7F3-3DFC65290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237" y="932894"/>
            <a:ext cx="5905933" cy="54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9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2CCB9D-9E47-46EE-8465-7607A9066CFB}"/>
              </a:ext>
            </a:extLst>
          </p:cNvPr>
          <p:cNvSpPr txBox="1"/>
          <p:nvPr/>
        </p:nvSpPr>
        <p:spPr>
          <a:xfrm>
            <a:off x="2808945" y="0"/>
            <a:ext cx="880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KUNSTOBJEKTE IN WOLOGDA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6CFE7-3346-4769-9054-961E0CAC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" y="1104740"/>
            <a:ext cx="4671408" cy="50453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C2FE14-C10F-44BD-82F1-CB8A301D6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734" y="1104740"/>
            <a:ext cx="5075842" cy="504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90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2CCB9D-9E47-46EE-8465-7607A9066CFB}"/>
              </a:ext>
            </a:extLst>
          </p:cNvPr>
          <p:cNvSpPr txBox="1"/>
          <p:nvPr/>
        </p:nvSpPr>
        <p:spPr>
          <a:xfrm>
            <a:off x="2808945" y="0"/>
            <a:ext cx="880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KUNSTOBJEKTE IN WOLOGDA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3F4FE3-1283-4677-852A-CCD79009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7" y="956808"/>
            <a:ext cx="5212683" cy="51933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49F5FB-7096-4451-813C-BE13C0E0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621" y="956808"/>
            <a:ext cx="5148425" cy="51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72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2CCB9D-9E47-46EE-8465-7607A9066CFB}"/>
              </a:ext>
            </a:extLst>
          </p:cNvPr>
          <p:cNvSpPr txBox="1"/>
          <p:nvPr/>
        </p:nvSpPr>
        <p:spPr>
          <a:xfrm>
            <a:off x="2808945" y="0"/>
            <a:ext cx="880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KUNSTOBJEKTE IN WOLOGDA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B57790-B08F-4D43-A3D2-03E2469B7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920608"/>
            <a:ext cx="5269583" cy="54344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AA52C2-D0F6-4416-98AA-99DBAE4B6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59" y="920608"/>
            <a:ext cx="5528751" cy="54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19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94C1A0-F471-4038-B075-EAB105A8C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24206"/>
            <a:ext cx="5846445" cy="4762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446EC-4B4F-4D1C-BC7F-0FC67E04B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82" y="2441448"/>
            <a:ext cx="6171217" cy="45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15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15289D-9EC4-4193-AFC7-65E1D3097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4" y="18288"/>
            <a:ext cx="10702728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13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157181-8957-4C6D-9114-3647F17F0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" y="124587"/>
            <a:ext cx="5753100" cy="3829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26F5A1-6B3F-48E3-9A3B-3B1690612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88" y="184437"/>
            <a:ext cx="4938047" cy="648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9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9796E7-32CE-4211-A49B-F9418C86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6" y="89725"/>
            <a:ext cx="6514698" cy="51223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EFA6A4-615D-4FB3-8AA1-FF8BECD19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28" y="3341951"/>
            <a:ext cx="5329026" cy="34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64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3C183-2384-485A-910E-C54A1A342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904727"/>
            <a:ext cx="11100816" cy="50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9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F76AE2-9A16-4707-9A6B-B03D39CDF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63" y="264977"/>
            <a:ext cx="3951168" cy="28988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73C7C-E05A-4CE5-ADD6-CEB1CD012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45502"/>
            <a:ext cx="4657725" cy="3038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185C00-D3C8-49B2-A84F-87787C1BD039}"/>
              </a:ext>
            </a:extLst>
          </p:cNvPr>
          <p:cNvSpPr txBox="1"/>
          <p:nvPr/>
        </p:nvSpPr>
        <p:spPr>
          <a:xfrm>
            <a:off x="237743" y="3449076"/>
            <a:ext cx="5276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Olga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Wladimirowna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Karpachewa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geboren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in 1974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75362-A206-4476-974F-CE6D60763461}"/>
              </a:ext>
            </a:extLst>
          </p:cNvPr>
          <p:cNvSpPr txBox="1"/>
          <p:nvPr/>
        </p:nvSpPr>
        <p:spPr>
          <a:xfrm>
            <a:off x="808763" y="4303715"/>
            <a:ext cx="4544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</a:t>
            </a:r>
            <a:r>
              <a:rPr lang="hu-HU" sz="2800" dirty="0"/>
              <a:t>ű</a:t>
            </a:r>
            <a:r>
              <a:rPr lang="en-US" sz="2800" dirty="0" err="1"/>
              <a:t>nstlerin</a:t>
            </a:r>
            <a:r>
              <a:rPr lang="en-US" sz="2800" dirty="0"/>
              <a:t>, </a:t>
            </a:r>
            <a:r>
              <a:rPr lang="en-US" sz="2800" dirty="0" err="1"/>
              <a:t>Restauratorin</a:t>
            </a:r>
            <a:r>
              <a:rPr lang="en-US" sz="2800" dirty="0"/>
              <a:t> </a:t>
            </a:r>
            <a:r>
              <a:rPr lang="en-US" sz="2800" dirty="0" err="1"/>
              <a:t>aus</a:t>
            </a:r>
            <a:r>
              <a:rPr lang="en-US" sz="2800" dirty="0"/>
              <a:t> </a:t>
            </a:r>
            <a:r>
              <a:rPr lang="en-US" sz="2800" dirty="0" err="1"/>
              <a:t>Wologda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64878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6167A7-F4C4-4C2C-8756-D2DA43E8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" y="353377"/>
            <a:ext cx="5695950" cy="4048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CB2EF-8D58-4A4F-91F9-09E83621FBB7}"/>
              </a:ext>
            </a:extLst>
          </p:cNvPr>
          <p:cNvSpPr txBox="1"/>
          <p:nvPr/>
        </p:nvSpPr>
        <p:spPr>
          <a:xfrm>
            <a:off x="345376" y="4540996"/>
            <a:ext cx="656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Jewgenij</a:t>
            </a:r>
            <a:r>
              <a:rPr lang="en-US" dirty="0"/>
              <a:t> </a:t>
            </a:r>
            <a:r>
              <a:rPr lang="en-US" dirty="0" err="1"/>
              <a:t>Molew</a:t>
            </a:r>
            <a:r>
              <a:rPr lang="en-US" dirty="0"/>
              <a:t>, der </a:t>
            </a:r>
            <a:r>
              <a:rPr lang="en-US" dirty="0" err="1"/>
              <a:t>Wologdaer</a:t>
            </a:r>
            <a:r>
              <a:rPr lang="en-US" dirty="0"/>
              <a:t> Maler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CD7F2F-B7E5-42C7-9495-133B8DF0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95" y="3296031"/>
            <a:ext cx="55721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80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D607C2-1724-47EF-8A44-FB7ED096E173}"/>
              </a:ext>
            </a:extLst>
          </p:cNvPr>
          <p:cNvSpPr txBox="1"/>
          <p:nvPr/>
        </p:nvSpPr>
        <p:spPr>
          <a:xfrm>
            <a:off x="4224528" y="246887"/>
            <a:ext cx="753465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WILLKOMMEN IN WOLOGDA!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139189-5619-4ED8-8486-948302756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77" y="146303"/>
            <a:ext cx="3381213" cy="43287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10ED52-E6F7-45D9-A500-056653A8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399" y="1202250"/>
            <a:ext cx="3154680" cy="38635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1A38A0-8371-49BD-9E50-AFCA2191C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424" y="3703321"/>
            <a:ext cx="4621313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43A49F-3591-4856-9F85-F086FBFEE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6" y="126492"/>
            <a:ext cx="6462903" cy="5325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518DD5-E062-43FF-9F01-81C987A25831}"/>
              </a:ext>
            </a:extLst>
          </p:cNvPr>
          <p:cNvSpPr txBox="1"/>
          <p:nvPr/>
        </p:nvSpPr>
        <p:spPr>
          <a:xfrm>
            <a:off x="219456" y="5550408"/>
            <a:ext cx="6236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Olga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Wladimirowna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Karpachewa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DAD8E-3482-4963-B5F6-A39845E924E8}"/>
              </a:ext>
            </a:extLst>
          </p:cNvPr>
          <p:cNvSpPr txBox="1"/>
          <p:nvPr/>
        </p:nvSpPr>
        <p:spPr>
          <a:xfrm>
            <a:off x="6729413" y="812292"/>
            <a:ext cx="50688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Habt</a:t>
            </a:r>
            <a:r>
              <a:rPr lang="en-US" sz="2800" dirty="0"/>
              <a:t> </a:t>
            </a:r>
            <a:r>
              <a:rPr lang="en-US" sz="2800" dirty="0" err="1"/>
              <a:t>ihr</a:t>
            </a:r>
            <a:r>
              <a:rPr lang="en-US" sz="2800" dirty="0"/>
              <a:t> den </a:t>
            </a:r>
            <a:r>
              <a:rPr lang="en-US" sz="2800" dirty="0" err="1"/>
              <a:t>Namen</a:t>
            </a:r>
            <a:r>
              <a:rPr lang="en-US" sz="2800" dirty="0"/>
              <a:t> von Olga </a:t>
            </a:r>
            <a:r>
              <a:rPr lang="en-US" sz="2800" dirty="0" err="1"/>
              <a:t>Karpachewa</a:t>
            </a:r>
            <a:r>
              <a:rPr lang="en-US" sz="2800" dirty="0"/>
              <a:t> </a:t>
            </a:r>
            <a:r>
              <a:rPr lang="en-US" sz="2800" dirty="0" err="1"/>
              <a:t>schon</a:t>
            </a:r>
            <a:r>
              <a:rPr lang="en-US" sz="2800" dirty="0"/>
              <a:t> mal </a:t>
            </a:r>
            <a:r>
              <a:rPr lang="en-US" sz="2800" dirty="0" err="1"/>
              <a:t>gehört</a:t>
            </a:r>
            <a:r>
              <a:rPr lang="en-US" sz="2800" dirty="0"/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Habt</a:t>
            </a:r>
            <a:r>
              <a:rPr lang="en-US" sz="2800" dirty="0"/>
              <a:t> </a:t>
            </a:r>
            <a:r>
              <a:rPr lang="en-US" sz="2800" dirty="0" err="1"/>
              <a:t>ihr</a:t>
            </a:r>
            <a:r>
              <a:rPr lang="en-US" sz="2800" dirty="0"/>
              <a:t> dieses Bild </a:t>
            </a:r>
            <a:r>
              <a:rPr lang="en-US" sz="2800" dirty="0" err="1"/>
              <a:t>schon</a:t>
            </a:r>
            <a:r>
              <a:rPr lang="en-US" sz="2800" dirty="0"/>
              <a:t> </a:t>
            </a:r>
            <a:r>
              <a:rPr lang="en-US" sz="2800" dirty="0" err="1"/>
              <a:t>einmal</a:t>
            </a:r>
            <a:r>
              <a:rPr lang="en-US" sz="2800" dirty="0"/>
              <a:t> </a:t>
            </a:r>
            <a:r>
              <a:rPr lang="en-US" sz="2800" dirty="0" err="1"/>
              <a:t>gesehen</a:t>
            </a:r>
            <a:r>
              <a:rPr lang="en-US" sz="2800" dirty="0"/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Was </a:t>
            </a:r>
            <a:r>
              <a:rPr lang="en-US" sz="2800" dirty="0" err="1"/>
              <a:t>seht</a:t>
            </a:r>
            <a:r>
              <a:rPr lang="en-US" sz="2800" dirty="0"/>
              <a:t> </a:t>
            </a:r>
            <a:r>
              <a:rPr lang="en-US" sz="2800" dirty="0" err="1"/>
              <a:t>ihr</a:t>
            </a:r>
            <a:r>
              <a:rPr lang="en-US" sz="2800" dirty="0"/>
              <a:t> auf </a:t>
            </a:r>
            <a:r>
              <a:rPr lang="en-US" sz="2800" dirty="0" err="1"/>
              <a:t>diesem</a:t>
            </a:r>
            <a:r>
              <a:rPr lang="en-US" sz="2800" dirty="0"/>
              <a:t> Bild?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Welche</a:t>
            </a:r>
            <a:r>
              <a:rPr lang="en-US" sz="2800" dirty="0"/>
              <a:t> </a:t>
            </a:r>
            <a:r>
              <a:rPr lang="en-US" sz="2800" dirty="0" err="1"/>
              <a:t>Jahreszeit</a:t>
            </a:r>
            <a:r>
              <a:rPr lang="en-US" sz="2800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 es auf dem Bild?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Könnt</a:t>
            </a:r>
            <a:r>
              <a:rPr lang="en-US" sz="2800" dirty="0"/>
              <a:t> </a:t>
            </a:r>
            <a:r>
              <a:rPr lang="en-US" sz="2800" dirty="0" err="1"/>
              <a:t>ihr</a:t>
            </a:r>
            <a:r>
              <a:rPr lang="en-US" sz="2800" dirty="0"/>
              <a:t> die Stadt auf dem Bild </a:t>
            </a:r>
            <a:r>
              <a:rPr lang="en-US" sz="2800" dirty="0" err="1"/>
              <a:t>nennen</a:t>
            </a:r>
            <a:r>
              <a:rPr lang="en-US" sz="2800" dirty="0"/>
              <a:t>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Warum</a:t>
            </a:r>
            <a:r>
              <a:rPr lang="en-US" sz="2800" dirty="0"/>
              <a:t> </a:t>
            </a:r>
            <a:r>
              <a:rPr lang="en-US" sz="2800" dirty="0" err="1"/>
              <a:t>denkt</a:t>
            </a:r>
            <a:r>
              <a:rPr lang="en-US" sz="2800" dirty="0"/>
              <a:t> </a:t>
            </a:r>
            <a:r>
              <a:rPr lang="en-US" sz="2800" dirty="0" err="1"/>
              <a:t>ihr</a:t>
            </a:r>
            <a:r>
              <a:rPr lang="en-US" sz="2800" dirty="0"/>
              <a:t> so?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2412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53526D-6031-49F2-B5F1-743550A31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53" y="146304"/>
            <a:ext cx="3001111" cy="31821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69FAE6-AA8C-496E-96D0-2F9639E16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168" y="173314"/>
            <a:ext cx="2913888" cy="31821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6187A8-48C4-4A8E-B153-A319AECE0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101" y="146304"/>
            <a:ext cx="2692347" cy="31686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1276C5-1253-4042-88A2-42991B4FE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41" y="3721608"/>
            <a:ext cx="3053586" cy="24223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72FE83-1B52-4E16-9EBD-742185334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851" y="3502575"/>
            <a:ext cx="2787205" cy="32580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9F8F63-8CAF-425F-AA26-1D264A430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984" y="3488301"/>
            <a:ext cx="2873210" cy="32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5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53526D-6031-49F2-B5F1-743550A31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21" y="146304"/>
            <a:ext cx="2569917" cy="27249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69FAE6-AA8C-496E-96D0-2F9639E16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70" y="216563"/>
            <a:ext cx="2913888" cy="31821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6187A8-48C4-4A8E-B153-A319AECE0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101" y="146304"/>
            <a:ext cx="2692347" cy="31686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1276C5-1253-4042-88A2-42991B4FE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41" y="3721608"/>
            <a:ext cx="3053586" cy="24223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72FE83-1B52-4E16-9EBD-742185334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851" y="3599932"/>
            <a:ext cx="2787205" cy="32580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9F8F63-8CAF-425F-AA26-1D264A430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984" y="3488301"/>
            <a:ext cx="2873210" cy="3223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4A512-70BA-41FF-8EAB-45494E5DDD80}"/>
              </a:ext>
            </a:extLst>
          </p:cNvPr>
          <p:cNvSpPr txBox="1"/>
          <p:nvPr/>
        </p:nvSpPr>
        <p:spPr>
          <a:xfrm>
            <a:off x="612421" y="2752344"/>
            <a:ext cx="256991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Konstantin </a:t>
            </a:r>
            <a:r>
              <a:rPr lang="en-US" dirty="0" err="1"/>
              <a:t>Batjuschkow</a:t>
            </a:r>
            <a:r>
              <a:rPr lang="en-US" dirty="0"/>
              <a:t>,</a:t>
            </a:r>
          </a:p>
          <a:p>
            <a:pPr algn="ctr"/>
            <a:r>
              <a:rPr lang="en-US" dirty="0"/>
              <a:t>der </a:t>
            </a:r>
            <a:r>
              <a:rPr lang="en-US" dirty="0" err="1"/>
              <a:t>Dichter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2E285-79F1-40F3-B7B4-A1402D0E7D50}"/>
              </a:ext>
            </a:extLst>
          </p:cNvPr>
          <p:cNvSpPr txBox="1"/>
          <p:nvPr/>
        </p:nvSpPr>
        <p:spPr>
          <a:xfrm>
            <a:off x="4104170" y="2762506"/>
            <a:ext cx="291388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Walerij</a:t>
            </a:r>
            <a:r>
              <a:rPr lang="en-US" dirty="0"/>
              <a:t> </a:t>
            </a:r>
            <a:r>
              <a:rPr lang="en-US" dirty="0" err="1"/>
              <a:t>Gawrilin</a:t>
            </a:r>
            <a:r>
              <a:rPr lang="en-US" dirty="0"/>
              <a:t>,</a:t>
            </a:r>
          </a:p>
          <a:p>
            <a:pPr algn="ctr"/>
            <a:r>
              <a:rPr lang="en-US" dirty="0"/>
              <a:t>der Musiker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ECF90-A534-4C33-8992-2207BF30D9EF}"/>
              </a:ext>
            </a:extLst>
          </p:cNvPr>
          <p:cNvSpPr txBox="1"/>
          <p:nvPr/>
        </p:nvSpPr>
        <p:spPr>
          <a:xfrm>
            <a:off x="7750100" y="2762505"/>
            <a:ext cx="269234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Warlam</a:t>
            </a:r>
            <a:r>
              <a:rPr lang="en-US" dirty="0"/>
              <a:t> </a:t>
            </a:r>
            <a:r>
              <a:rPr lang="en-US" dirty="0" err="1"/>
              <a:t>Schalamow</a:t>
            </a:r>
            <a:r>
              <a:rPr lang="en-US" dirty="0"/>
              <a:t>,</a:t>
            </a:r>
          </a:p>
          <a:p>
            <a:pPr algn="ctr"/>
            <a:r>
              <a:rPr lang="en-US" dirty="0"/>
              <a:t>der </a:t>
            </a:r>
            <a:r>
              <a:rPr lang="en-US" dirty="0" err="1"/>
              <a:t>Schriftsteller</a:t>
            </a:r>
            <a:r>
              <a:rPr lang="en-US" dirty="0"/>
              <a:t>, der </a:t>
            </a:r>
            <a:r>
              <a:rPr lang="en-US" dirty="0" err="1"/>
              <a:t>Dichter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3311E-7708-45ED-AEEE-12D27C017D44}"/>
              </a:ext>
            </a:extLst>
          </p:cNvPr>
          <p:cNvSpPr txBox="1"/>
          <p:nvPr/>
        </p:nvSpPr>
        <p:spPr>
          <a:xfrm>
            <a:off x="477141" y="6004715"/>
            <a:ext cx="305358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Alexander </a:t>
            </a:r>
            <a:r>
              <a:rPr lang="en-US" dirty="0" err="1"/>
              <a:t>Kamkin</a:t>
            </a:r>
            <a:r>
              <a:rPr lang="en-US" dirty="0"/>
              <a:t>,</a:t>
            </a:r>
          </a:p>
          <a:p>
            <a:pPr algn="ctr"/>
            <a:r>
              <a:rPr lang="en-US" dirty="0"/>
              <a:t>der </a:t>
            </a:r>
            <a:r>
              <a:rPr lang="en-US" dirty="0" err="1"/>
              <a:t>Historiker</a:t>
            </a:r>
            <a:r>
              <a:rPr lang="en-US" dirty="0"/>
              <a:t>,</a:t>
            </a:r>
            <a:r>
              <a:rPr lang="ru-RU" dirty="0"/>
              <a:t> </a:t>
            </a:r>
            <a:r>
              <a:rPr lang="en-US" dirty="0"/>
              <a:t>der </a:t>
            </a:r>
            <a:r>
              <a:rPr lang="en-US" dirty="0" err="1"/>
              <a:t>Lokalhistoriker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870E09-786A-48A4-A91E-6C7D1E2B3BEC}"/>
              </a:ext>
            </a:extLst>
          </p:cNvPr>
          <p:cNvSpPr txBox="1"/>
          <p:nvPr/>
        </p:nvSpPr>
        <p:spPr>
          <a:xfrm>
            <a:off x="4144848" y="6211669"/>
            <a:ext cx="287321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Khristofor</a:t>
            </a:r>
            <a:r>
              <a:rPr lang="en-US" dirty="0"/>
              <a:t> </a:t>
            </a:r>
            <a:r>
              <a:rPr lang="en-US" dirty="0" err="1"/>
              <a:t>Ledenzow</a:t>
            </a:r>
            <a:r>
              <a:rPr lang="en-US" dirty="0"/>
              <a:t>,</a:t>
            </a:r>
            <a:endParaRPr lang="ru-RU" dirty="0"/>
          </a:p>
          <a:p>
            <a:pPr algn="ctr"/>
            <a:r>
              <a:rPr lang="en-US" dirty="0"/>
              <a:t>der Patron, der </a:t>
            </a:r>
            <a:r>
              <a:rPr lang="en-US" dirty="0" err="1"/>
              <a:t>Händler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54932-0146-44BD-9DB6-0C02BE830DBF}"/>
              </a:ext>
            </a:extLst>
          </p:cNvPr>
          <p:cNvSpPr txBox="1"/>
          <p:nvPr/>
        </p:nvSpPr>
        <p:spPr>
          <a:xfrm>
            <a:off x="7839982" y="6144006"/>
            <a:ext cx="290621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Nikolai </a:t>
            </a:r>
            <a:r>
              <a:rPr lang="en-US" dirty="0" err="1"/>
              <a:t>Rubzow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der </a:t>
            </a:r>
            <a:r>
              <a:rPr lang="en-US" dirty="0" err="1"/>
              <a:t>Dichter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4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FCE00E-CDB0-4427-B4D3-CD1E4B0D4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6" y="0"/>
            <a:ext cx="8714859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4C791C0-85B4-4F73-B352-07EA45CF66DC}"/>
              </a:ext>
            </a:extLst>
          </p:cNvPr>
          <p:cNvSpPr/>
          <p:nvPr/>
        </p:nvSpPr>
        <p:spPr>
          <a:xfrm>
            <a:off x="5287069" y="0"/>
            <a:ext cx="3785616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Вопросительный знак">
            <a:extLst>
              <a:ext uri="{FF2B5EF4-FFF2-40B4-BE49-F238E27FC236}">
                <a16:creationId xmlns:a16="http://schemas.microsoft.com/office/drawing/2014/main" id="{4A7C47A9-BBEB-4740-BD87-31EC1964A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1405" y="393192"/>
            <a:ext cx="1456944" cy="1417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59347-C0DB-41BC-BD8E-3CDD72B39AC6}"/>
              </a:ext>
            </a:extLst>
          </p:cNvPr>
          <p:cNvSpPr txBox="1"/>
          <p:nvPr/>
        </p:nvSpPr>
        <p:spPr>
          <a:xfrm>
            <a:off x="5761639" y="2366606"/>
            <a:ext cx="3145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Wer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ist</a:t>
            </a:r>
            <a:r>
              <a:rPr lang="en-US" sz="2800" dirty="0">
                <a:solidFill>
                  <a:schemeClr val="bg1"/>
                </a:solidFill>
              </a:rPr>
              <a:t> der Autor von </a:t>
            </a:r>
            <a:r>
              <a:rPr lang="en-US" sz="2800" dirty="0" err="1">
                <a:solidFill>
                  <a:schemeClr val="bg1"/>
                </a:solidFill>
              </a:rPr>
              <a:t>diesem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Gedicht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44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FCE00E-CDB0-4427-B4D3-CD1E4B0D4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87148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74CB9-AC79-4DB4-A061-9FEC1BCF272F}"/>
              </a:ext>
            </a:extLst>
          </p:cNvPr>
          <p:cNvSpPr txBox="1"/>
          <p:nvPr/>
        </p:nvSpPr>
        <p:spPr>
          <a:xfrm>
            <a:off x="5056631" y="228600"/>
            <a:ext cx="3658227" cy="17007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E68FF-E211-4DD1-A3B3-A275CFAA3D38}"/>
              </a:ext>
            </a:extLst>
          </p:cNvPr>
          <p:cNvSpPr txBox="1"/>
          <p:nvPr/>
        </p:nvSpPr>
        <p:spPr>
          <a:xfrm>
            <a:off x="5436421" y="228600"/>
            <a:ext cx="30266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Nikolai </a:t>
            </a:r>
            <a:r>
              <a:rPr lang="en-US" sz="3200" dirty="0" err="1"/>
              <a:t>Rubzow</a:t>
            </a:r>
            <a:endParaRPr lang="en-US" sz="32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03.01.1936 – 19.01.1971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1194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768</Words>
  <Application>Microsoft Office PowerPoint</Application>
  <PresentationFormat>Широкоэкранный</PresentationFormat>
  <Paragraphs>133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pc_user</dc:creator>
  <cp:lastModifiedBy>pc_user</cp:lastModifiedBy>
  <cp:revision>96</cp:revision>
  <dcterms:created xsi:type="dcterms:W3CDTF">2025-02-03T11:44:50Z</dcterms:created>
  <dcterms:modified xsi:type="dcterms:W3CDTF">2026-05-21T07:34:43Z</dcterms:modified>
</cp:coreProperties>
</file>