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0" r:id="rId6"/>
    <p:sldId id="263" r:id="rId7"/>
    <p:sldId id="264" r:id="rId8"/>
    <p:sldId id="261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352F5-FA02-41AD-AC5E-FD92489EE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A1248-D6E8-4E15-8E4C-00B275936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36FE7-48C6-4BF8-9290-E7363626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20BD-7AAA-42D7-9BEA-5DC6D439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E9D599-81C6-4703-96C9-0C4841B2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3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9595-33D0-4E69-B9BD-71985BDA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5CC783-2CD7-49D5-B4B3-6607E238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091D9-2F9D-40E6-A11A-C98F07278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19183-4DAC-4F2A-BE70-98054D40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FA980-008B-4147-B07D-862005E02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B2D0F6-EB0C-4B26-A9C4-0034B1C3AA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E7DA20-0D56-4953-AB02-A4AEC2F27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C04F1-1FEC-4067-A606-52B91906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D46764-B955-40F0-86C1-AFE45165F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1E159-9F61-41CF-A88C-6779809A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6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66206-1173-4390-A98B-677D3D22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D7DFED-AF79-4792-87A7-0E35CDA25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E720A0-9D7E-4FF8-B484-B82E40AB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D91F26-3A91-4B2A-9B49-4440057B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1BB8D-5989-4ABE-AA18-E1626D452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1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08051-4251-43B1-8198-F4BCE891C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A72D0F-ADF6-48BF-8454-DC824FD0D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3B46A7-6EA6-4BFF-9C0C-A52FE176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C2975-A15D-42B3-B8D0-106BACDA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9EC125-7C08-4855-BCCB-60B6A847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B0D66-E167-44D8-B861-2C5E3FD1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41B30C-0D04-4D66-A8E8-B74742B04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CE3228-AF7E-490E-8240-77D45861E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E7F43-79C4-40B2-8803-B95626455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8AECB0-94D4-4C4D-A643-FA210903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C53B9-54CB-41EF-AA09-99B9152C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7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0922F1-0928-44DE-8C98-4D9A585B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8B2DE7-8FB7-4BB8-A190-22110E069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3DA485-6C7A-460E-8F9B-6F1A23FF0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FABEE7-3F15-40D7-BF83-2F55819DC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96B7D3-86A1-43E6-8BEF-9E508612F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791A38-435F-43EB-A436-2C793AA35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8EC4DB-0D43-4554-85D4-F6E727BD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A1718A-7BAE-40FA-A65C-0B78025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3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3A512-2C0E-40FB-8B11-4ACFD57B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432949-C89A-434B-BB45-EE965482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A391CE-385F-4513-8956-13EEBD27F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103BB0-62B5-437E-A859-439C2B554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17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6F9768-F8DA-42A1-9CB5-B50C33D1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7AFC17-CAF9-4FEA-8F53-F3151E9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71F8B-2068-4CC0-9BAB-D2F5BC62B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5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E84FA-9F98-4599-8BD3-8FDBD017F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281F5-E603-4691-90C2-71815BA5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42E162-E747-41BA-9736-D59220F50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2596B4-FAC8-4096-943D-4222B2A3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CA839-7353-4179-B401-6D15FC27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D66CBF-2191-4107-A577-0C8CFC8C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92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58C8E-AC6F-440D-B2DA-E919D197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6D59E66-D142-41E5-A787-0F897736B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F9DF03-B3E7-4691-9351-6A4798443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4B90E2-F963-4DEE-9A77-4CEF496C1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0C809C-0CA3-4120-B209-C381B098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5E8BA-9437-4B9D-A268-8825C9DC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49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92D1E-3EF0-4251-B1E3-1E1AEA1C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32F091-F065-4047-9D49-B9D05B8ED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EDBC6C-1E83-41DD-B725-F6C07A543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3CF53-B923-4173-B051-FC4C576E9A98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581511-81B1-4EFF-B3EA-EF368FF6E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0A250-2EFE-475A-A001-48ABC305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0033B-770D-431A-B6F8-F6212A54E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3A332-F975-4770-B728-B09C30E93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45" y="0"/>
            <a:ext cx="11645661" cy="1975449"/>
          </a:xfrm>
        </p:spPr>
        <p:txBody>
          <a:bodyPr>
            <a:normAutofit/>
          </a:bodyPr>
          <a:lstStyle/>
          <a:p>
            <a:r>
              <a:rPr lang="en-US" dirty="0"/>
              <a:t>His name is the pride of Russia</a:t>
            </a:r>
            <a:r>
              <a:rPr lang="ru-RU"/>
              <a:t> </a:t>
            </a:r>
            <a:br>
              <a:rPr lang="ru-RU"/>
            </a:br>
            <a:r>
              <a:rPr lang="ru-RU"/>
              <a:t>(</a:t>
            </a:r>
            <a:r>
              <a:rPr lang="ru-RU" dirty="0"/>
              <a:t>Его имя – гордость России)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1D4554-8D59-4327-B5FA-A7743370A9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359088-A9F5-4F2A-9216-284D6A5FC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395" y="2126232"/>
            <a:ext cx="56769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2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AD0B6-03F0-493D-AC61-0541549E4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1" y="636917"/>
            <a:ext cx="5000625" cy="48768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A4AAD-C96D-4585-A68F-ACFB686A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370" y="636917"/>
            <a:ext cx="5660074" cy="425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3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73EF08-585E-4D0F-B120-5928BB9E0D09}"/>
              </a:ext>
            </a:extLst>
          </p:cNvPr>
          <p:cNvSpPr txBox="1"/>
          <p:nvPr/>
        </p:nvSpPr>
        <p:spPr>
          <a:xfrm>
            <a:off x="914400" y="69012"/>
            <a:ext cx="10739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Task 2. Text “The Path to Success”</a:t>
            </a:r>
            <a:endParaRPr lang="ru-RU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878C-617D-4488-BFEA-F1B67BF7203C}"/>
              </a:ext>
            </a:extLst>
          </p:cNvPr>
          <p:cNvSpPr txBox="1"/>
          <p:nvPr/>
        </p:nvSpPr>
        <p:spPr>
          <a:xfrm>
            <a:off x="537713" y="754963"/>
            <a:ext cx="310551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8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was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second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became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later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his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the most complex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are used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dedicated</a:t>
            </a:r>
          </a:p>
          <a:p>
            <a:pPr marL="342900" indent="-342900">
              <a:buAutoNum type="arabicParenBoth"/>
            </a:pPr>
            <a:r>
              <a:rPr lang="en-US" sz="3200" dirty="0"/>
              <a:t>- </a:t>
            </a:r>
            <a:r>
              <a:rPr lang="en-US" sz="3200" dirty="0">
                <a:solidFill>
                  <a:srgbClr val="FF0000"/>
                </a:solidFill>
              </a:rPr>
              <a:t>sportsmen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06F794-B6BC-4EE0-A7AA-65B7E993E559}"/>
              </a:ext>
            </a:extLst>
          </p:cNvPr>
          <p:cNvSpPr txBox="1"/>
          <p:nvPr/>
        </p:nvSpPr>
        <p:spPr>
          <a:xfrm>
            <a:off x="4106174" y="754963"/>
            <a:ext cx="7617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Questions to the text “The Path to Success”</a:t>
            </a:r>
            <a:endParaRPr lang="ru-RU" sz="2800" b="1" dirty="0"/>
          </a:p>
          <a:p>
            <a:endParaRPr lang="en-US" sz="2800" b="1" dirty="0"/>
          </a:p>
          <a:p>
            <a:pPr marL="342900" indent="-342900">
              <a:buAutoNum type="arabicPeriod"/>
            </a:pPr>
            <a:r>
              <a:rPr lang="en-US" sz="2800" dirty="0"/>
              <a:t>Where and when was Alexei </a:t>
            </a:r>
            <a:r>
              <a:rPr lang="en-US" sz="2800" dirty="0" err="1"/>
              <a:t>Mishin</a:t>
            </a:r>
            <a:r>
              <a:rPr lang="en-US" sz="2800" dirty="0"/>
              <a:t> born?</a:t>
            </a:r>
          </a:p>
          <a:p>
            <a:pPr marL="342900" indent="-342900">
              <a:buAutoNum type="arabicPeriod"/>
            </a:pPr>
            <a:r>
              <a:rPr lang="en-US" sz="2800" dirty="0"/>
              <a:t>How many children were there in his family?</a:t>
            </a:r>
          </a:p>
          <a:p>
            <a:pPr marL="342900" indent="-342900">
              <a:buAutoNum type="arabicPeriod"/>
            </a:pPr>
            <a:r>
              <a:rPr lang="en-US" sz="2800" dirty="0"/>
              <a:t>Did he go in for sports late? At what age?</a:t>
            </a:r>
          </a:p>
          <a:p>
            <a:pPr marL="342900" indent="-342900">
              <a:buAutoNum type="arabicPeriod"/>
            </a:pPr>
            <a:r>
              <a:rPr lang="en-US" sz="2800" dirty="0"/>
              <a:t>When did Alexei </a:t>
            </a:r>
            <a:r>
              <a:rPr lang="en-US" sz="2800" dirty="0" err="1"/>
              <a:t>Mishin</a:t>
            </a:r>
            <a:r>
              <a:rPr lang="en-US" sz="2800" dirty="0"/>
              <a:t> win the first gold medal?</a:t>
            </a:r>
          </a:p>
          <a:p>
            <a:pPr marL="342900" indent="-342900">
              <a:buAutoNum type="arabicPeriod"/>
            </a:pPr>
            <a:r>
              <a:rPr lang="en-US" sz="2800" dirty="0"/>
              <a:t>Who were his teachers in figure skating?</a:t>
            </a:r>
          </a:p>
          <a:p>
            <a:pPr marL="342900" indent="-342900">
              <a:buAutoNum type="arabicPeriod"/>
            </a:pPr>
            <a:r>
              <a:rPr lang="en-US" sz="2800" dirty="0"/>
              <a:t>Who are the most famous </a:t>
            </a:r>
            <a:r>
              <a:rPr lang="en-US" sz="2800" dirty="0" err="1"/>
              <a:t>A.Mishin`s</a:t>
            </a:r>
            <a:r>
              <a:rPr lang="en-US" sz="2800" dirty="0"/>
              <a:t> pupils?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6366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11DADF-B8B3-4441-99D2-363AD696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6" y="78805"/>
            <a:ext cx="2581275" cy="32670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7B426-F274-4F32-B698-D0FCE5DF3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059" y="78805"/>
            <a:ext cx="3991424" cy="4572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3D0A9A-F243-41C7-8AB6-EC3F84DD7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076" y="78805"/>
            <a:ext cx="4064210" cy="53390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71A01E-1595-4920-A273-125245029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420" y="3188262"/>
            <a:ext cx="2941606" cy="36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51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21EE7A-0017-484C-9DB6-4D71B5347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42" y="289972"/>
            <a:ext cx="4248150" cy="6105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C82477-BA30-4AE6-8CF6-8F1A2D19D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753" y="289972"/>
            <a:ext cx="4160999" cy="641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CABBB-A7DD-4E1D-A13F-F116F0C95838}"/>
              </a:ext>
            </a:extLst>
          </p:cNvPr>
          <p:cNvSpPr txBox="1"/>
          <p:nvPr/>
        </p:nvSpPr>
        <p:spPr>
          <a:xfrm>
            <a:off x="2751826" y="258792"/>
            <a:ext cx="8031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 3. Interesting Facts about A. </a:t>
            </a:r>
            <a:r>
              <a:rPr lang="en-US" sz="2800" dirty="0" err="1"/>
              <a:t>Mishin`s</a:t>
            </a:r>
            <a:r>
              <a:rPr lang="en-US" sz="2800" dirty="0"/>
              <a:t> life </a:t>
            </a:r>
            <a:endParaRPr lang="ru-RU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1F997-4355-4133-B77F-543AF666DE4C}"/>
              </a:ext>
            </a:extLst>
          </p:cNvPr>
          <p:cNvSpPr txBox="1"/>
          <p:nvPr/>
        </p:nvSpPr>
        <p:spPr>
          <a:xfrm>
            <a:off x="819509" y="1026543"/>
            <a:ext cx="107830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a</a:t>
            </a:r>
            <a:r>
              <a:rPr lang="en-US" dirty="0"/>
              <a:t>. Since 1967 Alexei </a:t>
            </a:r>
            <a:r>
              <a:rPr lang="en-US" dirty="0" err="1"/>
              <a:t>Mishin</a:t>
            </a:r>
            <a:r>
              <a:rPr lang="en-US" dirty="0"/>
              <a:t> took part in sport events as a pair skater with Tamara </a:t>
            </a:r>
            <a:r>
              <a:rPr lang="en-US" dirty="0" err="1"/>
              <a:t>Moskvina</a:t>
            </a:r>
            <a:r>
              <a:rPr lang="en-US" dirty="0"/>
              <a:t>, and in 1969 he became the USSR champion in pair skating. Among his sporting achievements are: 2nd place at the World Championships in 1969, 2nd place at the European Championships in 1968, and 3rd place at the European Championships in 1969.</a:t>
            </a:r>
            <a:endParaRPr lang="ru-RU" dirty="0"/>
          </a:p>
          <a:p>
            <a:pPr algn="just"/>
            <a:r>
              <a:rPr lang="en-US" b="1" dirty="0"/>
              <a:t>b</a:t>
            </a:r>
            <a:r>
              <a:rPr lang="en-US" dirty="0"/>
              <a:t>. In October 2013, Alexey </a:t>
            </a:r>
            <a:r>
              <a:rPr lang="en-US" dirty="0" err="1"/>
              <a:t>Mishin</a:t>
            </a:r>
            <a:r>
              <a:rPr lang="en-US" dirty="0"/>
              <a:t> took part in the Olympic torch relay (</a:t>
            </a:r>
            <a:r>
              <a:rPr lang="ru-RU" dirty="0"/>
              <a:t>эстафета Олимпийского огня</a:t>
            </a:r>
            <a:r>
              <a:rPr lang="en-US" dirty="0"/>
              <a:t>) in St. Petersburg. It was a great honor for him. </a:t>
            </a:r>
            <a:endParaRPr lang="ru-RU" dirty="0"/>
          </a:p>
          <a:p>
            <a:pPr algn="just"/>
            <a:r>
              <a:rPr lang="en-US" b="1" dirty="0"/>
              <a:t>c</a:t>
            </a:r>
            <a:r>
              <a:rPr lang="en-US" dirty="0"/>
              <a:t>. Alexey became a figure skater unexpectedly. His older sister </a:t>
            </a:r>
            <a:r>
              <a:rPr lang="en-US" dirty="0" err="1"/>
              <a:t>Lyuda</a:t>
            </a:r>
            <a:r>
              <a:rPr lang="en-US" dirty="0"/>
              <a:t> gave him skates as a present. Alexey was already 15 years old and the trainers didn’t want to take him to the section. But Alexey quickly became one of the strongest figure skaters.</a:t>
            </a:r>
            <a:endParaRPr lang="ru-RU" dirty="0"/>
          </a:p>
          <a:p>
            <a:pPr algn="just"/>
            <a:r>
              <a:rPr lang="en-US" b="1" dirty="0"/>
              <a:t>d</a:t>
            </a:r>
            <a:r>
              <a:rPr lang="en-US" dirty="0"/>
              <a:t>. Little Alexey was only 3 months old when the Great Patriotic War began. The hungry war time affected the boy's health. He fell ill with rickets (</a:t>
            </a:r>
            <a:r>
              <a:rPr lang="ru-RU" dirty="0"/>
              <a:t>заболел рахитом</a:t>
            </a:r>
            <a:r>
              <a:rPr lang="en-US" dirty="0"/>
              <a:t>) and did not speak until he was 3 years old.</a:t>
            </a:r>
            <a:endParaRPr lang="ru-RU" dirty="0"/>
          </a:p>
          <a:p>
            <a:pPr algn="just"/>
            <a:r>
              <a:rPr lang="en-US" b="1" dirty="0"/>
              <a:t>e</a:t>
            </a:r>
            <a:r>
              <a:rPr lang="en-US" dirty="0"/>
              <a:t>. At 76 years old Alexey </a:t>
            </a:r>
            <a:r>
              <a:rPr lang="en-US" dirty="0" err="1"/>
              <a:t>Nikolaevich</a:t>
            </a:r>
            <a:r>
              <a:rPr lang="en-US" dirty="0"/>
              <a:t> </a:t>
            </a:r>
            <a:r>
              <a:rPr lang="en-US" dirty="0" err="1"/>
              <a:t>Mishin</a:t>
            </a:r>
            <a:r>
              <a:rPr lang="en-US" dirty="0"/>
              <a:t> was inducted into the World Figure Skating Hall of Fame (</a:t>
            </a:r>
            <a:r>
              <a:rPr lang="ru-RU" dirty="0"/>
              <a:t>был включен в Зал славы мирового фигурного катания</a:t>
            </a:r>
            <a:r>
              <a:rPr lang="en-US" dirty="0"/>
              <a:t>). </a:t>
            </a:r>
            <a:r>
              <a:rPr lang="en-US" dirty="0" err="1"/>
              <a:t>Mishin</a:t>
            </a:r>
            <a:r>
              <a:rPr lang="en-US" dirty="0"/>
              <a:t> became the third Russian trainer to be inducted into the Hall of Fame after Tamara </a:t>
            </a:r>
            <a:r>
              <a:rPr lang="en-US" dirty="0" err="1"/>
              <a:t>Moskvina</a:t>
            </a:r>
            <a:r>
              <a:rPr lang="en-US" dirty="0"/>
              <a:t> and Tatyana </a:t>
            </a:r>
            <a:r>
              <a:rPr lang="en-US" dirty="0" err="1"/>
              <a:t>Tarasova</a:t>
            </a:r>
            <a:r>
              <a:rPr lang="en-US" dirty="0"/>
              <a:t>.</a:t>
            </a:r>
            <a:endParaRPr lang="ru-RU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5A80C1-1556-43AF-AC08-80CB0B031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742959"/>
              </p:ext>
            </p:extLst>
          </p:nvPr>
        </p:nvGraphicFramePr>
        <p:xfrm>
          <a:off x="1837427" y="5241392"/>
          <a:ext cx="8074327" cy="868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075">
                  <a:extLst>
                    <a:ext uri="{9D8B030D-6E8A-4147-A177-3AD203B41FA5}">
                      <a16:colId xmlns:a16="http://schemas.microsoft.com/office/drawing/2014/main" val="2047213831"/>
                    </a:ext>
                  </a:extLst>
                </a:gridCol>
                <a:gridCol w="1709313">
                  <a:extLst>
                    <a:ext uri="{9D8B030D-6E8A-4147-A177-3AD203B41FA5}">
                      <a16:colId xmlns:a16="http://schemas.microsoft.com/office/drawing/2014/main" val="2868835788"/>
                    </a:ext>
                  </a:extLst>
                </a:gridCol>
                <a:gridCol w="1709313">
                  <a:extLst>
                    <a:ext uri="{9D8B030D-6E8A-4147-A177-3AD203B41FA5}">
                      <a16:colId xmlns:a16="http://schemas.microsoft.com/office/drawing/2014/main" val="2125906518"/>
                    </a:ext>
                  </a:extLst>
                </a:gridCol>
                <a:gridCol w="1709313">
                  <a:extLst>
                    <a:ext uri="{9D8B030D-6E8A-4147-A177-3AD203B41FA5}">
                      <a16:colId xmlns:a16="http://schemas.microsoft.com/office/drawing/2014/main" val="1207931700"/>
                    </a:ext>
                  </a:extLst>
                </a:gridCol>
                <a:gridCol w="1709313">
                  <a:extLst>
                    <a:ext uri="{9D8B030D-6E8A-4147-A177-3AD203B41FA5}">
                      <a16:colId xmlns:a16="http://schemas.microsoft.com/office/drawing/2014/main" val="2964710313"/>
                    </a:ext>
                  </a:extLst>
                </a:gridCol>
              </a:tblGrid>
              <a:tr h="434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469084"/>
                  </a:ext>
                </a:extLst>
              </a:tr>
              <a:tr h="434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en-US" sz="2400" b="1" dirty="0">
                          <a:effectLst/>
                        </a:rPr>
                        <a:t>c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en-US" sz="2400" b="1" dirty="0">
                          <a:effectLst/>
                        </a:rPr>
                        <a:t>a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en-US" sz="2400" b="1" dirty="0">
                          <a:effectLst/>
                        </a:rPr>
                        <a:t>b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r>
                        <a:rPr lang="en-US" sz="2400" b="1" dirty="0">
                          <a:effectLst/>
                        </a:rPr>
                        <a:t>e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922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9D373A-922B-4B08-AC31-6E4874F36533}"/>
              </a:ext>
            </a:extLst>
          </p:cNvPr>
          <p:cNvSpPr txBox="1"/>
          <p:nvPr/>
        </p:nvSpPr>
        <p:spPr>
          <a:xfrm>
            <a:off x="759125" y="543463"/>
            <a:ext cx="737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Task 4.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3B450-8ACE-4ED1-9C0E-E37A8CA49C1F}"/>
              </a:ext>
            </a:extLst>
          </p:cNvPr>
          <p:cNvSpPr txBox="1"/>
          <p:nvPr/>
        </p:nvSpPr>
        <p:spPr>
          <a:xfrm>
            <a:off x="759125" y="1337095"/>
            <a:ext cx="11067690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/>
              <a:t>Work in groups of 4-5 people. Imagine, you are foreign journalists, who have an opportunity to take an interview with Alexei </a:t>
            </a:r>
            <a:r>
              <a:rPr lang="en-US" sz="2800" i="1" dirty="0" err="1"/>
              <a:t>Mishin</a:t>
            </a:r>
            <a:r>
              <a:rPr lang="en-US" sz="2800" i="1" dirty="0"/>
              <a:t>. In five minutes you are to ask 5 questions to find out the following information:</a:t>
            </a:r>
          </a:p>
          <a:p>
            <a:endParaRPr lang="ru-RU" sz="2800" dirty="0"/>
          </a:p>
          <a:p>
            <a:pPr>
              <a:spcAft>
                <a:spcPts val="800"/>
              </a:spcAft>
            </a:pPr>
            <a:r>
              <a:rPr lang="en-US" sz="2800" dirty="0"/>
              <a:t>1) his childhood</a:t>
            </a:r>
            <a:endParaRPr lang="ru-RU" sz="2800" dirty="0"/>
          </a:p>
          <a:p>
            <a:pPr>
              <a:spcAft>
                <a:spcPts val="800"/>
              </a:spcAft>
            </a:pPr>
            <a:r>
              <a:rPr lang="en-US" sz="2800" dirty="0"/>
              <a:t>2) his parents</a:t>
            </a:r>
            <a:endParaRPr lang="ru-RU" sz="2800" dirty="0"/>
          </a:p>
          <a:p>
            <a:pPr>
              <a:spcAft>
                <a:spcPts val="800"/>
              </a:spcAft>
            </a:pPr>
            <a:r>
              <a:rPr lang="en-US" sz="2800" dirty="0"/>
              <a:t>3) his pupils</a:t>
            </a:r>
            <a:endParaRPr lang="ru-RU" sz="2800" dirty="0"/>
          </a:p>
          <a:p>
            <a:pPr>
              <a:spcAft>
                <a:spcPts val="800"/>
              </a:spcAft>
            </a:pPr>
            <a:r>
              <a:rPr lang="en-US" sz="2800" dirty="0"/>
              <a:t>4) his hobby</a:t>
            </a:r>
            <a:endParaRPr lang="ru-RU" sz="2800" dirty="0"/>
          </a:p>
          <a:p>
            <a:pPr>
              <a:spcAft>
                <a:spcPts val="800"/>
              </a:spcAft>
            </a:pPr>
            <a:r>
              <a:rPr lang="en-US" sz="2800" dirty="0"/>
              <a:t>5) his achievements as a figure skater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7723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6BFA24-299B-4D8C-A6DE-7F6B1139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527" y="2398144"/>
            <a:ext cx="5313473" cy="42826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AB68FE-23A3-4539-8726-01DB17578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6" y="49405"/>
            <a:ext cx="6796616" cy="44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8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78020F-3D13-4EFD-ADA2-FD36C5D9F8E1}"/>
              </a:ext>
            </a:extLst>
          </p:cNvPr>
          <p:cNvSpPr/>
          <p:nvPr/>
        </p:nvSpPr>
        <p:spPr>
          <a:xfrm>
            <a:off x="491707" y="342648"/>
            <a:ext cx="10748512" cy="1695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the lesson interesting and useful for you?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you know now who Alexei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Mishin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is?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Can you tell about him and his achievements?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Is he really a person Russia is proud of?</a:t>
            </a:r>
            <a:endParaRPr lang="ru-R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F4859-F8C7-45EA-8637-FFAFBBBBCAA0}"/>
              </a:ext>
            </a:extLst>
          </p:cNvPr>
          <p:cNvSpPr txBox="1"/>
          <p:nvPr/>
        </p:nvSpPr>
        <p:spPr>
          <a:xfrm>
            <a:off x="474454" y="2545034"/>
            <a:ext cx="1074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HOMEWORK:</a:t>
            </a:r>
            <a:r>
              <a:rPr lang="en-US" sz="2400" i="1" dirty="0"/>
              <a:t> </a:t>
            </a:r>
            <a:r>
              <a:rPr lang="ru-RU" sz="2400" i="1" dirty="0"/>
              <a:t>Подготовьте рассказ на английском языке об одном из известных учеников </a:t>
            </a:r>
            <a:r>
              <a:rPr lang="ru-RU" sz="2400" i="1" dirty="0" err="1"/>
              <a:t>А.Мишина</a:t>
            </a:r>
            <a:r>
              <a:rPr lang="ru-RU" sz="2400" i="1" dirty="0"/>
              <a:t> (на выбор) по предложенному плану:</a:t>
            </a:r>
          </a:p>
          <a:p>
            <a:endParaRPr lang="ru-RU" sz="2400" dirty="0"/>
          </a:p>
          <a:p>
            <a:r>
              <a:rPr lang="ru-RU" sz="2400" i="1" dirty="0"/>
              <a:t>- Имя, фамилия</a:t>
            </a:r>
            <a:endParaRPr lang="ru-RU" sz="2400" dirty="0"/>
          </a:p>
          <a:p>
            <a:r>
              <a:rPr lang="ru-RU" sz="2400" i="1" dirty="0"/>
              <a:t>- Год и место рождения</a:t>
            </a:r>
            <a:endParaRPr lang="ru-RU" sz="2400" dirty="0"/>
          </a:p>
          <a:p>
            <a:r>
              <a:rPr lang="ru-RU" sz="2400" i="1" dirty="0"/>
              <a:t>- Возраст начала занятий фигурным катанием</a:t>
            </a:r>
            <a:endParaRPr lang="ru-RU" sz="2400" dirty="0"/>
          </a:p>
          <a:p>
            <a:r>
              <a:rPr lang="ru-RU" sz="2400" i="1" dirty="0"/>
              <a:t>- Главные спортивные достижения</a:t>
            </a:r>
            <a:endParaRPr lang="ru-RU" sz="2400" dirty="0"/>
          </a:p>
          <a:p>
            <a:r>
              <a:rPr lang="ru-RU" sz="2400" i="1" dirty="0"/>
              <a:t>-Фото спортсмена и его выступлений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2634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544</Words>
  <Application>Microsoft Office PowerPoint</Application>
  <PresentationFormat>Широкоэкранный</PresentationFormat>
  <Paragraphs>54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His name is the pride of Russia  (Его имя – гордость России)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pc_user</dc:creator>
  <cp:lastModifiedBy>pc_user</cp:lastModifiedBy>
  <cp:revision>16</cp:revision>
  <dcterms:created xsi:type="dcterms:W3CDTF">2024-12-03T10:53:35Z</dcterms:created>
  <dcterms:modified xsi:type="dcterms:W3CDTF">2024-12-11T12:25:31Z</dcterms:modified>
</cp:coreProperties>
</file>